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79" r:id="rId8"/>
    <p:sldId id="266" r:id="rId9"/>
    <p:sldId id="265" r:id="rId10"/>
    <p:sldId id="296" r:id="rId11"/>
    <p:sldId id="295" r:id="rId12"/>
    <p:sldId id="270" r:id="rId13"/>
    <p:sldId id="271" r:id="rId14"/>
    <p:sldId id="282" r:id="rId15"/>
    <p:sldId id="283" r:id="rId16"/>
    <p:sldId id="284" r:id="rId17"/>
    <p:sldId id="292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3" r:id="rId26"/>
    <p:sldId id="294" r:id="rId27"/>
    <p:sldId id="275" r:id="rId28"/>
  </p:sldIdLst>
  <p:sldSz cx="18288000" cy="10287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思源黑体 CN Bold" panose="020B0800000000000000" pitchFamily="34" charset="-122"/>
      <p:bold r:id="rId30"/>
    </p:embeddedFont>
    <p:embeddedFont>
      <p:font typeface="思源黑体 CN Heavy" panose="020B0A00000000000000" pitchFamily="34" charset="-122"/>
      <p:bold r:id="rId31"/>
    </p:embeddedFont>
    <p:embeddedFont>
      <p:font typeface="思源黑体 CN Light" panose="020B0300000000000000" pitchFamily="34" charset="-122"/>
      <p:regular r:id="rId32"/>
    </p:embeddedFont>
    <p:embeddedFont>
      <p:font typeface="思源黑体 CN Normal" panose="020B0400000000000000" pitchFamily="3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" y="9041522"/>
            <a:ext cx="18252596" cy="1267599"/>
            <a:chOff x="0" y="0"/>
            <a:chExt cx="24336794" cy="1690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36756" cy="1690116"/>
            </a:xfrm>
            <a:custGeom>
              <a:avLst/>
              <a:gdLst/>
              <a:ahLst/>
              <a:cxnLst/>
              <a:rect l="l" t="t" r="r" b="b"/>
              <a:pathLst>
                <a:path w="24336756" h="1690116">
                  <a:moveTo>
                    <a:pt x="0" y="0"/>
                  </a:moveTo>
                  <a:lnTo>
                    <a:pt x="24336756" y="0"/>
                  </a:lnTo>
                  <a:lnTo>
                    <a:pt x="24336756" y="1690116"/>
                  </a:lnTo>
                  <a:lnTo>
                    <a:pt x="0" y="1690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485950"/>
            <a:ext cx="18278788" cy="801050"/>
            <a:chOff x="0" y="0"/>
            <a:chExt cx="24371718" cy="10680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1681" cy="1068070"/>
            </a:xfrm>
            <a:custGeom>
              <a:avLst/>
              <a:gdLst/>
              <a:ahLst/>
              <a:cxnLst/>
              <a:rect l="l" t="t" r="r" b="b"/>
              <a:pathLst>
                <a:path w="24371681" h="1068070">
                  <a:moveTo>
                    <a:pt x="0" y="0"/>
                  </a:moveTo>
                  <a:lnTo>
                    <a:pt x="24371681" y="0"/>
                  </a:lnTo>
                  <a:lnTo>
                    <a:pt x="24371681" y="1068070"/>
                  </a:lnTo>
                  <a:lnTo>
                    <a:pt x="0" y="1068070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19709" y="1204891"/>
            <a:ext cx="6139592" cy="6139592"/>
            <a:chOff x="0" y="0"/>
            <a:chExt cx="8186122" cy="8186122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7932166" cy="7932166"/>
            </a:xfrm>
            <a:custGeom>
              <a:avLst/>
              <a:gdLst/>
              <a:ahLst/>
              <a:cxnLst/>
              <a:rect l="l" t="t" r="r" b="b"/>
              <a:pathLst>
                <a:path w="7932166" h="7932166">
                  <a:moveTo>
                    <a:pt x="0" y="3966083"/>
                  </a:moveTo>
                  <a:cubicBezTo>
                    <a:pt x="0" y="1775714"/>
                    <a:pt x="1775714" y="0"/>
                    <a:pt x="3966083" y="0"/>
                  </a:cubicBezTo>
                  <a:cubicBezTo>
                    <a:pt x="6156452" y="0"/>
                    <a:pt x="7932166" y="1775714"/>
                    <a:pt x="7932166" y="3966083"/>
                  </a:cubicBezTo>
                  <a:cubicBezTo>
                    <a:pt x="7932166" y="6156452"/>
                    <a:pt x="6156452" y="7932166"/>
                    <a:pt x="3966083" y="7932166"/>
                  </a:cubicBezTo>
                  <a:cubicBezTo>
                    <a:pt x="1775714" y="7932166"/>
                    <a:pt x="0" y="6156452"/>
                    <a:pt x="0" y="3966083"/>
                  </a:cubicBezTo>
                  <a:close/>
                </a:path>
              </a:pathLst>
            </a:custGeom>
            <a:blipFill>
              <a:blip r:embed="rId2"/>
              <a:stretch>
                <a:fillRect l="-27740" r="-845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186166" cy="8186166"/>
            </a:xfrm>
            <a:custGeom>
              <a:avLst/>
              <a:gdLst/>
              <a:ahLst/>
              <a:cxnLst/>
              <a:rect l="l" t="t" r="r" b="b"/>
              <a:pathLst>
                <a:path w="8186166" h="8186166">
                  <a:moveTo>
                    <a:pt x="0" y="4093083"/>
                  </a:moveTo>
                  <a:cubicBezTo>
                    <a:pt x="0" y="1832483"/>
                    <a:pt x="1832483" y="0"/>
                    <a:pt x="4093083" y="0"/>
                  </a:cubicBezTo>
                  <a:lnTo>
                    <a:pt x="4093083" y="127000"/>
                  </a:lnTo>
                  <a:lnTo>
                    <a:pt x="4093083" y="0"/>
                  </a:lnTo>
                  <a:cubicBezTo>
                    <a:pt x="6353556" y="0"/>
                    <a:pt x="8186166" y="1832483"/>
                    <a:pt x="8186166" y="4093083"/>
                  </a:cubicBezTo>
                  <a:lnTo>
                    <a:pt x="8059166" y="4093083"/>
                  </a:lnTo>
                  <a:lnTo>
                    <a:pt x="8186166" y="4093083"/>
                  </a:lnTo>
                  <a:cubicBezTo>
                    <a:pt x="8186166" y="6353556"/>
                    <a:pt x="6353683" y="8186166"/>
                    <a:pt x="4093083" y="8186166"/>
                  </a:cubicBezTo>
                  <a:lnTo>
                    <a:pt x="4093083" y="8059166"/>
                  </a:lnTo>
                  <a:lnTo>
                    <a:pt x="4093083" y="8186166"/>
                  </a:lnTo>
                  <a:cubicBezTo>
                    <a:pt x="1832483" y="8186166"/>
                    <a:pt x="0" y="6353556"/>
                    <a:pt x="0" y="4093083"/>
                  </a:cubicBezTo>
                  <a:lnTo>
                    <a:pt x="127000" y="4093083"/>
                  </a:lnTo>
                  <a:lnTo>
                    <a:pt x="254000" y="4093083"/>
                  </a:lnTo>
                  <a:lnTo>
                    <a:pt x="127000" y="4093083"/>
                  </a:lnTo>
                  <a:lnTo>
                    <a:pt x="0" y="4093083"/>
                  </a:lnTo>
                  <a:moveTo>
                    <a:pt x="254000" y="4093083"/>
                  </a:moveTo>
                  <a:cubicBezTo>
                    <a:pt x="254000" y="4163187"/>
                    <a:pt x="197104" y="4220083"/>
                    <a:pt x="127000" y="4220083"/>
                  </a:cubicBezTo>
                  <a:cubicBezTo>
                    <a:pt x="56896" y="4220083"/>
                    <a:pt x="0" y="4163187"/>
                    <a:pt x="0" y="4093083"/>
                  </a:cubicBezTo>
                  <a:cubicBezTo>
                    <a:pt x="0" y="4022979"/>
                    <a:pt x="56896" y="3966083"/>
                    <a:pt x="127000" y="3966083"/>
                  </a:cubicBezTo>
                  <a:cubicBezTo>
                    <a:pt x="197104" y="3966083"/>
                    <a:pt x="254000" y="4022979"/>
                    <a:pt x="254000" y="4093083"/>
                  </a:cubicBezTo>
                  <a:cubicBezTo>
                    <a:pt x="254000" y="6213348"/>
                    <a:pt x="1972818" y="7932166"/>
                    <a:pt x="4093083" y="7932166"/>
                  </a:cubicBezTo>
                  <a:cubicBezTo>
                    <a:pt x="6213348" y="7932166"/>
                    <a:pt x="7932166" y="6213348"/>
                    <a:pt x="7932166" y="4093083"/>
                  </a:cubicBezTo>
                  <a:cubicBezTo>
                    <a:pt x="7932166" y="1972818"/>
                    <a:pt x="6213348" y="254000"/>
                    <a:pt x="4093083" y="254000"/>
                  </a:cubicBezTo>
                  <a:lnTo>
                    <a:pt x="4093083" y="127000"/>
                  </a:lnTo>
                  <a:lnTo>
                    <a:pt x="4093083" y="254000"/>
                  </a:lnTo>
                  <a:cubicBezTo>
                    <a:pt x="1972818" y="254000"/>
                    <a:pt x="254000" y="1972818"/>
                    <a:pt x="254000" y="409308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3818" y="6672487"/>
            <a:ext cx="3150938" cy="671995"/>
            <a:chOff x="0" y="0"/>
            <a:chExt cx="4201251" cy="8959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01361" cy="895985"/>
            </a:xfrm>
            <a:custGeom>
              <a:avLst/>
              <a:gdLst/>
              <a:ahLst/>
              <a:cxnLst/>
              <a:rect l="l" t="t" r="r" b="b"/>
              <a:pathLst>
                <a:path w="4201361" h="895985">
                  <a:moveTo>
                    <a:pt x="0" y="448056"/>
                  </a:moveTo>
                  <a:cubicBezTo>
                    <a:pt x="0" y="200533"/>
                    <a:pt x="232624" y="0"/>
                    <a:pt x="519758" y="0"/>
                  </a:cubicBezTo>
                  <a:lnTo>
                    <a:pt x="3681620" y="0"/>
                  </a:lnTo>
                  <a:cubicBezTo>
                    <a:pt x="3968607" y="0"/>
                    <a:pt x="4201361" y="200533"/>
                    <a:pt x="4201361" y="448056"/>
                  </a:cubicBezTo>
                  <a:cubicBezTo>
                    <a:pt x="4201361" y="695579"/>
                    <a:pt x="3968607" y="895985"/>
                    <a:pt x="3681620" y="895985"/>
                  </a:cubicBezTo>
                  <a:lnTo>
                    <a:pt x="519758" y="895985"/>
                  </a:lnTo>
                  <a:cubicBezTo>
                    <a:pt x="232624" y="895985"/>
                    <a:pt x="0" y="695452"/>
                    <a:pt x="0" y="44805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98546" y="6672487"/>
            <a:ext cx="2716257" cy="671995"/>
            <a:chOff x="0" y="0"/>
            <a:chExt cx="3621676" cy="8959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21786" cy="895985"/>
            </a:xfrm>
            <a:custGeom>
              <a:avLst/>
              <a:gdLst/>
              <a:ahLst/>
              <a:cxnLst/>
              <a:rect l="l" t="t" r="r" b="b"/>
              <a:pathLst>
                <a:path w="3621786" h="895985">
                  <a:moveTo>
                    <a:pt x="0" y="448056"/>
                  </a:moveTo>
                  <a:cubicBezTo>
                    <a:pt x="0" y="200533"/>
                    <a:pt x="200533" y="0"/>
                    <a:pt x="448056" y="0"/>
                  </a:cubicBezTo>
                  <a:lnTo>
                    <a:pt x="3173730" y="0"/>
                  </a:lnTo>
                  <a:cubicBezTo>
                    <a:pt x="3421126" y="0"/>
                    <a:pt x="3621786" y="200533"/>
                    <a:pt x="3621786" y="448056"/>
                  </a:cubicBezTo>
                  <a:cubicBezTo>
                    <a:pt x="3621786" y="695579"/>
                    <a:pt x="3421126" y="895985"/>
                    <a:pt x="3173730" y="895985"/>
                  </a:cubicBezTo>
                  <a:lnTo>
                    <a:pt x="448056" y="895985"/>
                  </a:lnTo>
                  <a:cubicBezTo>
                    <a:pt x="200533" y="895985"/>
                    <a:pt x="0" y="695452"/>
                    <a:pt x="0" y="44805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8631" y="389818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7"/>
                </a:lnTo>
                <a:lnTo>
                  <a:pt x="0" y="1630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823818" y="2866635"/>
            <a:ext cx="1065720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altLang="zh-CN" sz="72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Word2Vec:</a:t>
            </a:r>
            <a:r>
              <a:rPr lang="zh-CN" altLang="en-US" sz="72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sz="72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CBOW</a:t>
            </a:r>
            <a:r>
              <a:rPr lang="zh-CN" altLang="en-US" sz="72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模型</a:t>
            </a:r>
            <a:endParaRPr lang="en-US" altLang="zh-CN" sz="7200" dirty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just">
              <a:lnSpc>
                <a:spcPts val="8640"/>
              </a:lnSpc>
            </a:pPr>
            <a:r>
              <a:rPr lang="zh-CN" altLang="en-US" sz="72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与</a:t>
            </a:r>
            <a:r>
              <a:rPr lang="en-US" altLang="zh-CN" sz="72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Skip-Gram</a:t>
            </a:r>
            <a:r>
              <a:rPr lang="zh-CN" altLang="en-US" sz="72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模型复现</a:t>
            </a:r>
            <a:endParaRPr lang="en-US" sz="7200" dirty="0">
              <a:solidFill>
                <a:srgbClr val="FFFFFF"/>
              </a:solidFill>
              <a:latin typeface="思源黑体 CN Heavy" panose="020B0A00000000000000" pitchFamily="34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385743" y="6803734"/>
            <a:ext cx="2341862" cy="40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001C54"/>
                </a:solidFill>
                <a:ea typeface="思源黑体 CN Light" panose="020B0300000000000000" pitchFamily="34" charset="-122"/>
              </a:rPr>
              <a:t>时间：2024.10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6861" y="6803734"/>
            <a:ext cx="300485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 err="1">
                <a:solidFill>
                  <a:srgbClr val="001C54"/>
                </a:solidFill>
                <a:ea typeface="思源黑体 CN Light" panose="020B0300000000000000" pitchFamily="34" charset="-122"/>
              </a:rPr>
              <a:t>汇报人</a:t>
            </a:r>
            <a:r>
              <a:rPr lang="en-US" sz="2700" dirty="0">
                <a:solidFill>
                  <a:srgbClr val="001C54"/>
                </a:solidFill>
                <a:ea typeface="思源黑体 CN Light" panose="020B0300000000000000" pitchFamily="34" charset="-122"/>
              </a:rPr>
              <a:t>：</a:t>
            </a:r>
            <a:r>
              <a:rPr lang="zh-CN" altLang="en-US" sz="2700" dirty="0">
                <a:solidFill>
                  <a:srgbClr val="001C54"/>
                </a:solidFill>
                <a:ea typeface="思源黑体 CN Light" panose="020B0300000000000000" pitchFamily="34" charset="-122"/>
              </a:rPr>
              <a:t>王 昭</a:t>
            </a:r>
            <a:endParaRPr lang="en-US" sz="2700" dirty="0">
              <a:solidFill>
                <a:srgbClr val="001C54"/>
              </a:solidFill>
              <a:ea typeface="思源黑体 CN Light" panose="020B0300000000000000" pitchFamily="3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23818" y="5211595"/>
            <a:ext cx="10657208" cy="4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FFFFFF"/>
                </a:solidFill>
                <a:latin typeface="思源黑体 CN Light" panose="020B0300000000000000" pitchFamily="34" charset="-122"/>
              </a:rPr>
              <a:t>WORD2VEC: REPRODUCTION OF CBOW AND SKIP-GRAM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8D6C-EF47-A832-66C9-9357736AD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84FFBC09-A6E1-1186-339A-237827019E70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3F16CD9-83D3-6FE3-425D-D928290B21F0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AA5F40D1-E4C8-E12B-BE41-5FC21FB70CB7}"/>
              </a:ext>
            </a:extLst>
          </p:cNvPr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实验步骤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16EC302-DB96-1176-F6C5-DD60E36EA841}"/>
              </a:ext>
            </a:extLst>
          </p:cNvPr>
          <p:cNvSpPr txBox="1"/>
          <p:nvPr/>
        </p:nvSpPr>
        <p:spPr>
          <a:xfrm>
            <a:off x="1455494" y="1698470"/>
            <a:ext cx="6285100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PROCEDURES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C887CA2B-1023-6432-7863-CDF9D9360F33}"/>
              </a:ext>
            </a:extLst>
          </p:cNvPr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25" name="图片 24" descr="图片包含 日程表&#10;&#10;描述已自动生成">
            <a:extLst>
              <a:ext uri="{FF2B5EF4-FFF2-40B4-BE49-F238E27FC236}">
                <a16:creationId xmlns:a16="http://schemas.microsoft.com/office/drawing/2014/main" id="{38695DBC-1FFE-FCA9-AB82-404CD08B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" b="5140"/>
          <a:stretch/>
        </p:blipFill>
        <p:spPr>
          <a:xfrm>
            <a:off x="338183" y="2250104"/>
            <a:ext cx="17611635" cy="77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6AFB-C20D-D9F6-6541-5A6B73041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76D027B5-D058-869A-9B4C-BD2B50EDAB49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2A0957A-5EDE-75BE-4F11-A80F17A1FD44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CF67400-515C-04AC-7A11-F07EAE87347D}"/>
              </a:ext>
            </a:extLst>
          </p:cNvPr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实验步骤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0CFB088-314C-0F9B-989D-595FC29CB6C7}"/>
              </a:ext>
            </a:extLst>
          </p:cNvPr>
          <p:cNvSpPr txBox="1"/>
          <p:nvPr/>
        </p:nvSpPr>
        <p:spPr>
          <a:xfrm>
            <a:off x="1455494" y="1698470"/>
            <a:ext cx="6285100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PROCEDURES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DAFC7A0B-A404-883E-F89D-5CB3D3F264D6}"/>
              </a:ext>
            </a:extLst>
          </p:cNvPr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575E2F3-6401-B586-93E6-BBC794FD3C52}"/>
              </a:ext>
            </a:extLst>
          </p:cNvPr>
          <p:cNvGrpSpPr/>
          <p:nvPr/>
        </p:nvGrpSpPr>
        <p:grpSpPr>
          <a:xfrm>
            <a:off x="685800" y="2476500"/>
            <a:ext cx="7239000" cy="7162800"/>
            <a:chOff x="685800" y="2476500"/>
            <a:chExt cx="7239000" cy="71628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84E635-2962-CD00-B1AC-4800AC8D6676}"/>
                </a:ext>
              </a:extLst>
            </p:cNvPr>
            <p:cNvSpPr txBox="1"/>
            <p:nvPr/>
          </p:nvSpPr>
          <p:spPr>
            <a:xfrm>
              <a:off x="685800" y="3246346"/>
              <a:ext cx="7239000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每次迭代将使用 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256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个样本进行参数更新</a:t>
              </a:r>
            </a:p>
            <a:p>
              <a:pPr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batch_size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256</a:t>
              </a:r>
              <a:endParaRPr lang="en-US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3130EBDA-1F92-4E07-704B-FAA51F3D3C0A}"/>
                </a:ext>
              </a:extLst>
            </p:cNvPr>
            <p:cNvGrpSpPr/>
            <p:nvPr/>
          </p:nvGrpSpPr>
          <p:grpSpPr>
            <a:xfrm>
              <a:off x="685800" y="2476500"/>
              <a:ext cx="4904864" cy="625078"/>
              <a:chOff x="712252" y="2476500"/>
              <a:chExt cx="4904864" cy="62507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BDD08-E22A-262C-28E7-DC20B038B23A}"/>
                  </a:ext>
                </a:extLst>
              </p:cNvPr>
              <p:cNvSpPr txBox="1"/>
              <p:nvPr/>
            </p:nvSpPr>
            <p:spPr>
              <a:xfrm>
                <a:off x="2126922" y="2486025"/>
                <a:ext cx="3490194" cy="61555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r>
                  <a:rPr lang="en-US" altLang="zh-CN" sz="4000" dirty="0">
                    <a:solidFill>
                      <a:srgbClr val="2F528F"/>
                    </a:solidFill>
                    <a:ea typeface="思源黑体 CN Heavy" panose="020B0A00000000000000" pitchFamily="34" charset="-122"/>
                  </a:rPr>
                  <a:t>CBOW</a:t>
                </a:r>
                <a:r>
                  <a:rPr lang="zh-CN" altLang="en-US" sz="4000" dirty="0">
                    <a:solidFill>
                      <a:srgbClr val="2F528F"/>
                    </a:solidFill>
                    <a:ea typeface="思源黑体 CN Heavy" panose="020B0A00000000000000" pitchFamily="34" charset="-122"/>
                  </a:rPr>
                  <a:t>模型参数</a:t>
                </a:r>
                <a:endParaRPr lang="en-US" sz="4000" dirty="0">
                  <a:solidFill>
                    <a:srgbClr val="2F528F"/>
                  </a:solidFill>
                  <a:ea typeface="思源黑体 CN Heavy" panose="020B0A00000000000000" pitchFamily="34" charset="-122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7698ED7-A51B-25A4-AA1F-6D171A784224}"/>
                  </a:ext>
                </a:extLst>
              </p:cNvPr>
              <p:cNvGrpSpPr/>
              <p:nvPr/>
            </p:nvGrpSpPr>
            <p:grpSpPr>
              <a:xfrm>
                <a:off x="1252252" y="2476500"/>
                <a:ext cx="540000" cy="540000"/>
                <a:chOff x="0" y="0"/>
                <a:chExt cx="720000" cy="720000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24AC6EAA-E556-8262-F6B5-6D36E701E9A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19963" cy="71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963" h="719963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719963" y="360045"/>
                      </a:lnTo>
                      <a:lnTo>
                        <a:pt x="360045" y="719963"/>
                      </a:lnTo>
                      <a:lnTo>
                        <a:pt x="0" y="719963"/>
                      </a:lnTo>
                      <a:lnTo>
                        <a:pt x="360045" y="360045"/>
                      </a:lnTo>
                      <a:close/>
                    </a:path>
                  </a:pathLst>
                </a:custGeom>
                <a:solidFill>
                  <a:srgbClr val="1C4792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" name="Group 13">
                <a:extLst>
                  <a:ext uri="{FF2B5EF4-FFF2-40B4-BE49-F238E27FC236}">
                    <a16:creationId xmlns:a16="http://schemas.microsoft.com/office/drawing/2014/main" id="{10333F7F-7FC0-A684-C367-CB84CAC56E9F}"/>
                  </a:ext>
                </a:extLst>
              </p:cNvPr>
              <p:cNvGrpSpPr/>
              <p:nvPr/>
            </p:nvGrpSpPr>
            <p:grpSpPr>
              <a:xfrm>
                <a:off x="712252" y="2476500"/>
                <a:ext cx="540000" cy="540000"/>
                <a:chOff x="0" y="0"/>
                <a:chExt cx="720000" cy="720000"/>
              </a:xfrm>
            </p:grpSpPr>
            <p:sp>
              <p:nvSpPr>
                <p:cNvPr id="7" name="Freeform 14">
                  <a:extLst>
                    <a:ext uri="{FF2B5EF4-FFF2-40B4-BE49-F238E27FC236}">
                      <a16:creationId xmlns:a16="http://schemas.microsoft.com/office/drawing/2014/main" id="{71BA64B7-9220-1FBD-2778-ABB25F70BF2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19963" cy="71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963" h="719963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719963" y="360045"/>
                      </a:lnTo>
                      <a:lnTo>
                        <a:pt x="360045" y="719963"/>
                      </a:lnTo>
                      <a:lnTo>
                        <a:pt x="0" y="719963"/>
                      </a:lnTo>
                      <a:lnTo>
                        <a:pt x="360045" y="360045"/>
                      </a:lnTo>
                      <a:close/>
                    </a:path>
                  </a:pathLst>
                </a:custGeom>
                <a:solidFill>
                  <a:srgbClr val="1C4792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1FFE3D59-176B-DF48-0F55-8CD62A512B5A}"/>
                </a:ext>
              </a:extLst>
            </p:cNvPr>
            <p:cNvSpPr txBox="1"/>
            <p:nvPr/>
          </p:nvSpPr>
          <p:spPr>
            <a:xfrm>
              <a:off x="685800" y="4315649"/>
              <a:ext cx="7015630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单词转为稠密向量的维度</a:t>
              </a:r>
            </a:p>
            <a:p>
              <a:pPr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embedding_size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350</a:t>
              </a:r>
              <a:endParaRPr lang="en-US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ED3C9B82-352D-88F7-7481-AC61D9B8C15F}"/>
                </a:ext>
              </a:extLst>
            </p:cNvPr>
            <p:cNvSpPr txBox="1"/>
            <p:nvPr/>
          </p:nvSpPr>
          <p:spPr>
            <a:xfrm>
              <a:off x="685800" y="5384952"/>
              <a:ext cx="7015630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indent="0"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滑动窗口的大小</a:t>
              </a:r>
            </a:p>
            <a:p>
              <a:pPr lvl="0" indent="0"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half_window_size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4</a:t>
              </a:r>
              <a:endParaRPr lang="en-US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5377C19-A4C9-AFF7-43BE-B7A35FF54D7D}"/>
                </a:ext>
              </a:extLst>
            </p:cNvPr>
            <p:cNvSpPr txBox="1"/>
            <p:nvPr/>
          </p:nvSpPr>
          <p:spPr>
            <a:xfrm>
              <a:off x="685800" y="6454255"/>
              <a:ext cx="541020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负采样的噪声单词的数量</a:t>
              </a:r>
            </a:p>
            <a:p>
              <a:pPr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num_sampled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5</a:t>
              </a:r>
              <a:endParaRPr lang="zh-CN" altLang="en-US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0BF08D3-E9B3-5061-109A-CF85D049942C}"/>
                </a:ext>
              </a:extLst>
            </p:cNvPr>
            <p:cNvSpPr txBox="1"/>
            <p:nvPr/>
          </p:nvSpPr>
          <p:spPr>
            <a:xfrm>
              <a:off x="685800" y="7615891"/>
              <a:ext cx="518160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高频词词表大小</a:t>
              </a:r>
            </a:p>
            <a:p>
              <a:pPr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vocabulary_size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800000</a:t>
              </a:r>
              <a:endParaRPr lang="zh-CN" altLang="en-US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D499679-B834-C391-BD02-1C7B9193FE95}"/>
                </a:ext>
              </a:extLst>
            </p:cNvPr>
            <p:cNvSpPr txBox="1"/>
            <p:nvPr/>
          </p:nvSpPr>
          <p:spPr>
            <a:xfrm>
              <a:off x="685800" y="8777526"/>
              <a:ext cx="541020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迭代次数</a:t>
              </a:r>
              <a:endParaRPr lang="en-US" altLang="zh-CN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  <a:p>
              <a:pPr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num_steps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200001</a:t>
              </a:r>
              <a:endParaRPr lang="zh-CN" altLang="en-US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E7C483-ECA5-41BE-AF4E-712DEEE7D8BF}"/>
              </a:ext>
            </a:extLst>
          </p:cNvPr>
          <p:cNvGrpSpPr/>
          <p:nvPr/>
        </p:nvGrpSpPr>
        <p:grpSpPr>
          <a:xfrm>
            <a:off x="9982200" y="2476500"/>
            <a:ext cx="7391400" cy="7174070"/>
            <a:chOff x="9982200" y="2476500"/>
            <a:chExt cx="7391400" cy="7174070"/>
          </a:xfrm>
        </p:grpSpPr>
        <p:sp>
          <p:nvSpPr>
            <p:cNvPr id="19" name="TextBox 2">
              <a:extLst>
                <a:ext uri="{FF2B5EF4-FFF2-40B4-BE49-F238E27FC236}">
                  <a16:creationId xmlns:a16="http://schemas.microsoft.com/office/drawing/2014/main" id="{79DFB1B0-CDAF-FDD5-991A-C0647A787CB3}"/>
                </a:ext>
              </a:extLst>
            </p:cNvPr>
            <p:cNvSpPr txBox="1"/>
            <p:nvPr/>
          </p:nvSpPr>
          <p:spPr>
            <a:xfrm>
              <a:off x="9982200" y="3246346"/>
              <a:ext cx="7391400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每次迭代将使用 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256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个样本进行参数更新</a:t>
              </a:r>
            </a:p>
            <a:p>
              <a:pPr marL="0" lvl="0" indent="0"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batch_size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256</a:t>
              </a:r>
              <a:endParaRPr lang="en-US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D7EC84C-9E48-F7E6-8C01-4C5142D79FFA}"/>
                </a:ext>
              </a:extLst>
            </p:cNvPr>
            <p:cNvGrpSpPr/>
            <p:nvPr/>
          </p:nvGrpSpPr>
          <p:grpSpPr>
            <a:xfrm>
              <a:off x="9982200" y="2476500"/>
              <a:ext cx="6069548" cy="625078"/>
              <a:chOff x="10008652" y="2476500"/>
              <a:chExt cx="6069548" cy="625078"/>
            </a:xfrm>
          </p:grpSpPr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1A0656BE-B000-594F-C4C5-612CFCD33E1B}"/>
                  </a:ext>
                </a:extLst>
              </p:cNvPr>
              <p:cNvSpPr txBox="1"/>
              <p:nvPr/>
            </p:nvSpPr>
            <p:spPr>
              <a:xfrm>
                <a:off x="11423322" y="2486025"/>
                <a:ext cx="4654878" cy="6155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r>
                  <a:rPr lang="en-US" altLang="zh-CN" sz="4000" dirty="0">
                    <a:solidFill>
                      <a:srgbClr val="2F528F"/>
                    </a:solidFill>
                    <a:ea typeface="思源黑体 CN Heavy" panose="020B0A00000000000000" pitchFamily="34" charset="-122"/>
                  </a:rPr>
                  <a:t>Skip-Gram</a:t>
                </a:r>
                <a:r>
                  <a:rPr lang="zh-CN" altLang="en-US" sz="4000" dirty="0">
                    <a:solidFill>
                      <a:srgbClr val="2F528F"/>
                    </a:solidFill>
                    <a:ea typeface="思源黑体 CN Heavy" panose="020B0A00000000000000" pitchFamily="34" charset="-122"/>
                  </a:rPr>
                  <a:t>模型参数</a:t>
                </a:r>
                <a:endParaRPr lang="en-US" sz="4000" dirty="0">
                  <a:solidFill>
                    <a:srgbClr val="2F528F"/>
                  </a:solidFill>
                  <a:ea typeface="思源黑体 CN Heavy" panose="020B0A00000000000000" pitchFamily="34" charset="-122"/>
                </a:endParaRPr>
              </a:p>
            </p:txBody>
          </p:sp>
          <p:grpSp>
            <p:nvGrpSpPr>
              <p:cNvPr id="21" name="Group 4">
                <a:extLst>
                  <a:ext uri="{FF2B5EF4-FFF2-40B4-BE49-F238E27FC236}">
                    <a16:creationId xmlns:a16="http://schemas.microsoft.com/office/drawing/2014/main" id="{999D16F2-0659-27C9-A7E7-FD64CCEB1777}"/>
                  </a:ext>
                </a:extLst>
              </p:cNvPr>
              <p:cNvGrpSpPr/>
              <p:nvPr/>
            </p:nvGrpSpPr>
            <p:grpSpPr>
              <a:xfrm>
                <a:off x="10548652" y="2476500"/>
                <a:ext cx="540000" cy="540000"/>
                <a:chOff x="0" y="0"/>
                <a:chExt cx="720000" cy="720000"/>
              </a:xfrm>
            </p:grpSpPr>
            <p:sp>
              <p:nvSpPr>
                <p:cNvPr id="22" name="Freeform 5">
                  <a:extLst>
                    <a:ext uri="{FF2B5EF4-FFF2-40B4-BE49-F238E27FC236}">
                      <a16:creationId xmlns:a16="http://schemas.microsoft.com/office/drawing/2014/main" id="{858964FD-706D-B7CF-48E0-7359CA1CFBB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19963" cy="71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963" h="719963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719963" y="360045"/>
                      </a:lnTo>
                      <a:lnTo>
                        <a:pt x="360045" y="719963"/>
                      </a:lnTo>
                      <a:lnTo>
                        <a:pt x="0" y="719963"/>
                      </a:lnTo>
                      <a:lnTo>
                        <a:pt x="360045" y="360045"/>
                      </a:lnTo>
                      <a:close/>
                    </a:path>
                  </a:pathLst>
                </a:custGeom>
                <a:solidFill>
                  <a:srgbClr val="1C4792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13">
                <a:extLst>
                  <a:ext uri="{FF2B5EF4-FFF2-40B4-BE49-F238E27FC236}">
                    <a16:creationId xmlns:a16="http://schemas.microsoft.com/office/drawing/2014/main" id="{E095147D-159D-E4B1-3CF6-3BCDF6F33858}"/>
                  </a:ext>
                </a:extLst>
              </p:cNvPr>
              <p:cNvGrpSpPr/>
              <p:nvPr/>
            </p:nvGrpSpPr>
            <p:grpSpPr>
              <a:xfrm>
                <a:off x="10008652" y="2476500"/>
                <a:ext cx="540000" cy="540000"/>
                <a:chOff x="0" y="0"/>
                <a:chExt cx="720000" cy="720000"/>
              </a:xfrm>
            </p:grpSpPr>
            <p:sp>
              <p:nvSpPr>
                <p:cNvPr id="26" name="Freeform 14">
                  <a:extLst>
                    <a:ext uri="{FF2B5EF4-FFF2-40B4-BE49-F238E27FC236}">
                      <a16:creationId xmlns:a16="http://schemas.microsoft.com/office/drawing/2014/main" id="{3603CFED-513C-B50E-B0E7-16EAC25CAF1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19963" cy="71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963" h="719963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719963" y="360045"/>
                      </a:lnTo>
                      <a:lnTo>
                        <a:pt x="360045" y="719963"/>
                      </a:lnTo>
                      <a:lnTo>
                        <a:pt x="0" y="719963"/>
                      </a:lnTo>
                      <a:lnTo>
                        <a:pt x="360045" y="360045"/>
                      </a:lnTo>
                      <a:close/>
                    </a:path>
                  </a:pathLst>
                </a:custGeom>
                <a:solidFill>
                  <a:srgbClr val="1C4792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9FE725AD-CC3D-13C3-693D-0B571042AD30}"/>
                </a:ext>
              </a:extLst>
            </p:cNvPr>
            <p:cNvSpPr txBox="1"/>
            <p:nvPr/>
          </p:nvSpPr>
          <p:spPr>
            <a:xfrm>
              <a:off x="9982200" y="4254317"/>
              <a:ext cx="7015630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单词转为稠密向量的维度</a:t>
              </a:r>
            </a:p>
            <a:p>
              <a:pPr marL="0" lvl="0" indent="0"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embedding_size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350</a:t>
              </a:r>
              <a:endParaRPr lang="en-US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D451B840-B3B8-0FBA-1AA3-A37F25816DD8}"/>
                </a:ext>
              </a:extLst>
            </p:cNvPr>
            <p:cNvSpPr txBox="1"/>
            <p:nvPr/>
          </p:nvSpPr>
          <p:spPr>
            <a:xfrm>
              <a:off x="9982200" y="5262288"/>
              <a:ext cx="7015630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左右考虑多少个单词</a:t>
              </a:r>
            </a:p>
            <a:p>
              <a:pPr marL="0" lvl="0" indent="0">
                <a:lnSpc>
                  <a:spcPts val="3025"/>
                </a:lnSpc>
                <a:spcBef>
                  <a:spcPct val="0"/>
                </a:spcBef>
              </a:pPr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skip_window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4</a:t>
              </a:r>
              <a:endParaRPr lang="en-US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34BFA4C-68F2-92DD-9C3F-E1177B50F39B}"/>
                </a:ext>
              </a:extLst>
            </p:cNvPr>
            <p:cNvSpPr txBox="1"/>
            <p:nvPr/>
          </p:nvSpPr>
          <p:spPr>
            <a:xfrm>
              <a:off x="9982200" y="6270259"/>
              <a:ext cx="5486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负采样的噪声单词的数量</a:t>
              </a:r>
            </a:p>
            <a:p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num_sampled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64</a:t>
              </a:r>
              <a:endParaRPr lang="zh-CN" altLang="en-US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A1F2C82-626B-D32A-9BB6-847212EB6420}"/>
                </a:ext>
              </a:extLst>
            </p:cNvPr>
            <p:cNvSpPr txBox="1"/>
            <p:nvPr/>
          </p:nvSpPr>
          <p:spPr>
            <a:xfrm>
              <a:off x="9982200" y="7462896"/>
              <a:ext cx="5334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高频词词表大小</a:t>
              </a:r>
            </a:p>
            <a:p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vocabulary_size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800000</a:t>
              </a:r>
              <a:endParaRPr lang="zh-CN" altLang="en-US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8B05D07-F173-038F-6EE1-B3E6B76DB535}"/>
                </a:ext>
              </a:extLst>
            </p:cNvPr>
            <p:cNvSpPr txBox="1"/>
            <p:nvPr/>
          </p:nvSpPr>
          <p:spPr>
            <a:xfrm>
              <a:off x="9982200" y="8696463"/>
              <a:ext cx="5334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# </a:t>
              </a:r>
              <a:r>
                <a:rPr lang="zh-CN" altLang="en-US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迭代次数</a:t>
              </a:r>
              <a:endParaRPr lang="en-US" altLang="zh-CN" sz="28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  <a:p>
              <a:r>
                <a:rPr lang="en-US" altLang="zh-CN" sz="2800" spc="180" dirty="0" err="1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num_steps</a:t>
              </a:r>
              <a:r>
                <a:rPr lang="en-US" altLang="zh-CN" sz="28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 = 1000001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77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67" b="-15267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56309" y="5203892"/>
            <a:ext cx="690450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zh-CN" altLang="en-US" sz="6600" dirty="0">
                <a:solidFill>
                  <a:srgbClr val="FFFFFF"/>
                </a:solidFill>
                <a:ea typeface="思源黑体 CN Bold" panose="020B0800000000000000" pitchFamily="34" charset="-122"/>
              </a:rPr>
              <a:t>实验结果</a:t>
            </a:r>
            <a:endParaRPr lang="en-US" sz="6600" dirty="0">
              <a:solidFill>
                <a:srgbClr val="FFFFFF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56309" y="3527510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dirty="0">
                <a:solidFill>
                  <a:srgbClr val="FFFFFF"/>
                </a:solidFill>
                <a:latin typeface="思源黑体 CN Heavy" panose="020B0A00000000000000" pitchFamily="34" charset="-122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56309" y="6302363"/>
            <a:ext cx="6904509" cy="46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思源黑体 CN Light" panose="020B0300000000000000" pitchFamily="34" charset="-122"/>
              </a:rPr>
              <a:t>EXPERIMENTAL RESULTS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55494" y="801493"/>
            <a:ext cx="546239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——CBOW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0D29DA-AA1C-FE31-D01B-6C07D6AA31A5}"/>
              </a:ext>
            </a:extLst>
          </p:cNvPr>
          <p:cNvSpPr txBox="1"/>
          <p:nvPr/>
        </p:nvSpPr>
        <p:spPr>
          <a:xfrm>
            <a:off x="1074196" y="2225985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查看指定词的向量表示以及最相近的词：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516FA6-E10B-1780-0638-7880D2E4FAE6}"/>
              </a:ext>
            </a:extLst>
          </p:cNvPr>
          <p:cNvSpPr txBox="1"/>
          <p:nvPr/>
        </p:nvSpPr>
        <p:spPr>
          <a:xfrm>
            <a:off x="1078678" y="2935719"/>
            <a:ext cx="14210628" cy="723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16:56:01,871 : INFO : </a:t>
            </a:r>
            <a:endParaRPr lang="en-US" altLang="zh-CN" sz="24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当前词的索引为：225，词为：</a:t>
            </a: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父亲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词向量均值为：-0.0015486331, 最相近的前十个词为：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父亲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词向量均值为：-0.0015486331, 相似度为：1.0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母亲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词向量均值为：-0.0016171766, 相似度为：0.34890047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生于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词向量均值为：0.0013914554, 相似度为：0.30011898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女儿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词向量均值为：0.0023003477, 相似度为：0.2749154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孩子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词向量均值为：-0.0008789381, 相似度为：0.26397544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儿子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词向量均值为：-0.0005387618, 相似度为：0.2602958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出生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词向量均值为：-0.0020617454, 相似度为：0.25992987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妻子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词向量均值为：0.0013894443, 相似度为：0.25002992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弟弟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词向量均值为：0.0019036041, 相似度为：0.2473736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父母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词向量均值为：-0.0013223207, 相似度为：0.2452249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麦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词向量均值为：0.005157465, 相似度为：0.24169078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41D75-F2E1-5C6A-5A0F-A30B4B311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2B77FD19-C868-5C87-E397-D3369EB16FF3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85C29BF9-0EDD-7C41-1663-1237E7066E9D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57FE17B0-BB89-33FC-6D72-49A8756BDF9D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51B3C641-9272-6B57-3F56-5EB200BF7A14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BC9FFC5A-E217-4BDB-7C7C-CF34CF7E17D2}"/>
              </a:ext>
            </a:extLst>
          </p:cNvPr>
          <p:cNvSpPr txBox="1"/>
          <p:nvPr/>
        </p:nvSpPr>
        <p:spPr>
          <a:xfrm>
            <a:off x="1455494" y="801493"/>
            <a:ext cx="546239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——CBOW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836AEB97-E617-D7D6-DD26-10AD515F2012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B993E3-12BC-43FD-1381-B875D6C50A41}"/>
              </a:ext>
            </a:extLst>
          </p:cNvPr>
          <p:cNvSpPr txBox="1"/>
          <p:nvPr/>
        </p:nvSpPr>
        <p:spPr>
          <a:xfrm>
            <a:off x="1074196" y="2247900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查看指定词的向量表示以及最相近的词：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028296A-C78B-DFA1-3AFA-9321E5494B77}"/>
              </a:ext>
            </a:extLst>
          </p:cNvPr>
          <p:cNvSpPr txBox="1"/>
          <p:nvPr/>
        </p:nvSpPr>
        <p:spPr>
          <a:xfrm>
            <a:off x="1078678" y="2957634"/>
            <a:ext cx="14210628" cy="723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16:56:42,119 : INFO 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当前词的索引为：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1668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，词为：</a:t>
            </a: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书籍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-0.0027298422,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最相近的前十个词为：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书籍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-0.0027298422,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1.0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单行本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1.471298e-05,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0.24198876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乐曲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-0.0059630503,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0.23195763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小说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0.0029045397,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0.22748637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出刊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-0.0012178723,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0.21572575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学部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-0.002394707,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0.21567068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丛书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-0.0023043407,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0.2123223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老山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-0.0012118102,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0.21059144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介绍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0.0014630107,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0.21020614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实录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-0.0011865124,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0.208154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该书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-0.0017104819,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0.20656857</a:t>
            </a:r>
            <a:endParaRPr lang="zh-CN" altLang="en-US" sz="24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40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6C746-12EB-9767-D412-B9D55D1CE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7908CCAA-177E-E966-67AA-D5128A31D7BF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C8641CE-B403-7C33-2486-A41EBB0AA6AC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D11DE2A-7122-7443-63C8-5FC8BF1B767D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4E39FD3-DE12-AD28-BC28-3F6CB67A0EB4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703800C2-EEFE-3B96-5141-4E6AD0F3694D}"/>
              </a:ext>
            </a:extLst>
          </p:cNvPr>
          <p:cNvSpPr txBox="1"/>
          <p:nvPr/>
        </p:nvSpPr>
        <p:spPr>
          <a:xfrm>
            <a:off x="1455494" y="801493"/>
            <a:ext cx="546239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——CBOW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BE7F730-6D0E-40AB-B5E0-1CEB1607D26C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84C02-366F-3F4E-23B9-B9071AE1349C}"/>
              </a:ext>
            </a:extLst>
          </p:cNvPr>
          <p:cNvSpPr txBox="1"/>
          <p:nvPr/>
        </p:nvSpPr>
        <p:spPr>
          <a:xfrm>
            <a:off x="1074196" y="2247900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查看指定词的向量表示以及最相近的词：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33FDF3C-93C3-138C-6522-17BBBD1A1C4C}"/>
              </a:ext>
            </a:extLst>
          </p:cNvPr>
          <p:cNvSpPr txBox="1"/>
          <p:nvPr/>
        </p:nvSpPr>
        <p:spPr>
          <a:xfrm>
            <a:off x="1078678" y="2957634"/>
            <a:ext cx="14210628" cy="723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17:16:48,800 : INFO 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当前词的索引为：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46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，词为：</a:t>
            </a: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之后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0.00070230244,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最相近的前十个词为：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之后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0.00070230244,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1.0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后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-0.00014665331,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0.6403462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后来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-0.0020327475,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0.36753726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时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0.0029045385,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0.30129626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随后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-0.0018747279,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0.30071938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以后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0.0030320198,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0.2929294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此后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-0.0020882876,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0.24545588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之前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0.0021626826,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0.22752427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克雷格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0.001778366,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0.22542329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流水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0.0010817657,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0.22195846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流浪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-0.0008269308,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0.21978503</a:t>
            </a:r>
            <a:endParaRPr lang="zh-CN" altLang="en-US" sz="24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22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F173-3434-972B-7C5F-86BBD58D9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EE721C35-4F47-41DC-2D3A-FA8520728351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1EE8CA6A-8618-5DEB-5526-11E627DA5281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0ABF8FE7-6485-AAFD-E35A-E6F8C2DBE245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483DB4F6-9D68-D0BF-B603-83A056470309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4CE9C296-B8FB-A8C0-E650-BAAE2A17C3EE}"/>
              </a:ext>
            </a:extLst>
          </p:cNvPr>
          <p:cNvSpPr txBox="1"/>
          <p:nvPr/>
        </p:nvSpPr>
        <p:spPr>
          <a:xfrm>
            <a:off x="1455494" y="801493"/>
            <a:ext cx="546239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——CBOW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7D946B6-C1D4-C734-9286-C1280E109BAD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E7028A-77DD-B62A-D123-4D16FE22F2A8}"/>
              </a:ext>
            </a:extLst>
          </p:cNvPr>
          <p:cNvSpPr txBox="1"/>
          <p:nvPr/>
        </p:nvSpPr>
        <p:spPr>
          <a:xfrm>
            <a:off x="1074196" y="2247900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类比实验：英国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-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伦敦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+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美国？华盛顿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3EC30AF-F56A-93A2-532B-E9A10D61284B}"/>
              </a:ext>
            </a:extLst>
          </p:cNvPr>
          <p:cNvSpPr txBox="1"/>
          <p:nvPr/>
        </p:nvSpPr>
        <p:spPr>
          <a:xfrm>
            <a:off x="1078678" y="2957634"/>
            <a:ext cx="1713312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16:58:02,008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英国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的词向量均值为：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0.00073203,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75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16:58:02,008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伦敦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-0.0023354378,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753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16:58:02,008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美国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0.0048495266,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13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16:58:02,008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华盛顿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0.006913188,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1926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16:58:11,839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英国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-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伦敦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+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美国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之间的类比实验，最相近的前十个词为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: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16:58:11,840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华盛顿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-0.08321184,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0.6318234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16:58:11,840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英国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-0.096713364,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0.5415391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16:58:11,840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哈特利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-0.031581912,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0.22038114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16:58:11,840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影史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0.072733745,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0.21551321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16:58:11,840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洛斯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-0.0074522984,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0.20685093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16:58:11,840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斯塔德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0.0007898466,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0.20604959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16:58:11,840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火海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0.017234365,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0.20253435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16:58:11,840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巴罗萨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-0.020448899,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0.1991862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16:58:11,840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伊斯兰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-0.071734376,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0.19687037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16:58:11,840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美国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-0.09607137,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0.1935192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16:58:11,840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敌视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-0.06948166,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0.19234061</a:t>
            </a:r>
            <a:endParaRPr lang="zh-CN" altLang="en-US" sz="28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318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379F-42BD-43D1-AFF9-922E4FE2F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AB2A63E3-1B62-6C43-CE97-5A4292BB955B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EA1A0E1-9CAE-532C-D563-221920BBD000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CD61929-DF94-596F-BE8B-AEAA73FB2D5D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78BC16C-E116-AF60-8ED9-343C6CEB46B5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12464311-2FC0-4BA9-85B6-638046451C44}"/>
              </a:ext>
            </a:extLst>
          </p:cNvPr>
          <p:cNvSpPr txBox="1"/>
          <p:nvPr/>
        </p:nvSpPr>
        <p:spPr>
          <a:xfrm>
            <a:off x="1455494" y="801493"/>
            <a:ext cx="546239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——CBOW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E0050E89-D3B7-8B94-6B24-3E6CB45EDB34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96BF7B-A8D4-F942-4C82-22ADE2D202D9}"/>
              </a:ext>
            </a:extLst>
          </p:cNvPr>
          <p:cNvSpPr txBox="1"/>
          <p:nvPr/>
        </p:nvSpPr>
        <p:spPr>
          <a:xfrm>
            <a:off x="845596" y="2247900"/>
            <a:ext cx="1157500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类比实验：乒乓球拍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-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乒乓球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+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羽毛球拍？羽毛球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BEE047-3A0D-6107-F314-14DCE6BB7ADB}"/>
              </a:ext>
            </a:extLst>
          </p:cNvPr>
          <p:cNvSpPr txBox="1"/>
          <p:nvPr/>
        </p:nvSpPr>
        <p:spPr>
          <a:xfrm>
            <a:off x="457200" y="2957634"/>
            <a:ext cx="17526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17:31:02,034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乒乓球拍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的词向量均值为：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-0.0018855148,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569656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17:31:02,034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乒乓球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0.003969798,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6196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17:31:02,034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羽毛球拍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0.0033017457,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475174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17:31:02,034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羽毛球拍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0.0026892521,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384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乒乓球拍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-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乒乓球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+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羽毛球拍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之间的类比实验，最相近的前十个词为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: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羽毛球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-0.0052967505,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0.60010624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咖啡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-0.021577554,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0.23321776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真君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-0.064010955,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0.21059446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李氏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0.026239334,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0.21020365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扔进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0.043151498,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0.20195782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魔法师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0.033569787,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0.19711447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一种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0.012226706,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0.19502565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优秀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-0.011460173,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0.19052544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高生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0.051964145,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0.18839708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利沃夫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0.06377782,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0.1872812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17:31:11,572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源泉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0.04233065,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0.18674247</a:t>
            </a:r>
            <a:endParaRPr lang="zh-CN" altLang="en-US" sz="28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355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BE8FE-004B-61B2-B54A-3AEFA8362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CEF9CC21-C7BA-B9EB-96F8-76A20442CDA5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2792F92B-0E3A-EDD8-BD29-F7C81272EBAD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A9F12918-B141-2D31-1BF0-CD60CA1C44E1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3A5C8067-DED9-ACEB-2C84-A05DDA0A8677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2E71AEB8-B5F6-8694-7BCA-048C63391802}"/>
              </a:ext>
            </a:extLst>
          </p:cNvPr>
          <p:cNvSpPr txBox="1"/>
          <p:nvPr/>
        </p:nvSpPr>
        <p:spPr>
          <a:xfrm>
            <a:off x="1455494" y="801493"/>
            <a:ext cx="546239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——CBOW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AC2D935-331A-6BEB-580B-A450853AA97F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EE2BCD-A57D-C2FD-055F-71AA9DD122B5}"/>
              </a:ext>
            </a:extLst>
          </p:cNvPr>
          <p:cNvSpPr txBox="1"/>
          <p:nvPr/>
        </p:nvSpPr>
        <p:spPr>
          <a:xfrm>
            <a:off x="1074196" y="2247900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类比实验：国王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-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男人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+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女人？女王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8DB78C-F27E-D692-F81C-5A66D9D3DDE3}"/>
              </a:ext>
            </a:extLst>
          </p:cNvPr>
          <p:cNvSpPr txBox="1"/>
          <p:nvPr/>
        </p:nvSpPr>
        <p:spPr>
          <a:xfrm>
            <a:off x="1078678" y="2957634"/>
            <a:ext cx="1713312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16:57:42,374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国王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的词向量均值为：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0.0024870695,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490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16:57:42,374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男人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-0.00039755634,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1499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16:57:42,374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女人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-0.0021459812,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1225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16:57:42,374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女王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-0.0021459812,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1650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国王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-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男人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+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女人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之间的类比实验，最相近的前十个词为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: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国王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0.06289986,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0.58138704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女人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0.013143478,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0.5375765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公爵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-0.04592819,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0.26274714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一世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0.057760578,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0.23277119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南方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0.039918408,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0.23196402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土耳其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0.019005679,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0.22741269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月氏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0.04810714,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0.2240567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体力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-0.031848654,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0.21254846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加倍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-0.006711818,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0.20865786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王国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-0.032184802,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0.20007038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宝塔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0.05466711,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0.19912004</a:t>
            </a:r>
            <a:endParaRPr lang="zh-CN" altLang="en-US" sz="28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404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D80D-A037-54D7-2D01-7DD571B8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F1F65D45-8424-0672-3AEB-7E34C23A5D05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87A3CA2-A302-68DE-2E02-F138A7809839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1B4CD99-E072-B316-A518-63E9A147EE30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B621220-0DF8-B5CD-3B15-A63D390DC452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D8C5D507-61F5-FFF2-0870-0983041F80D3}"/>
              </a:ext>
            </a:extLst>
          </p:cNvPr>
          <p:cNvSpPr txBox="1"/>
          <p:nvPr/>
        </p:nvSpPr>
        <p:spPr>
          <a:xfrm>
            <a:off x="1455494" y="801493"/>
            <a:ext cx="546239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——CBOW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A7E97B6-168E-997C-2C0E-987C32F91CD6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BD63D-D90C-18CA-72F2-44914E27EB4A}"/>
              </a:ext>
            </a:extLst>
          </p:cNvPr>
          <p:cNvSpPr txBox="1"/>
          <p:nvPr/>
        </p:nvSpPr>
        <p:spPr>
          <a:xfrm>
            <a:off x="1074196" y="2247900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二维可视化：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A83C13-176A-024A-8C40-43933587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98" y="3314700"/>
            <a:ext cx="8992820" cy="51667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13CB0-F541-0B3F-2B01-E08558998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538" y="2418250"/>
            <a:ext cx="6375266" cy="695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7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6141" y="3203549"/>
            <a:ext cx="4065110" cy="5305244"/>
            <a:chOff x="0" y="0"/>
            <a:chExt cx="1070646" cy="13972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15576" y="3203549"/>
            <a:ext cx="4065110" cy="5305244"/>
            <a:chOff x="0" y="0"/>
            <a:chExt cx="1070646" cy="13972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13704" y="3203549"/>
            <a:ext cx="4065110" cy="5305244"/>
            <a:chOff x="0" y="0"/>
            <a:chExt cx="1070646" cy="13972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12189" y="3203547"/>
            <a:ext cx="4065110" cy="5305244"/>
            <a:chOff x="0" y="0"/>
            <a:chExt cx="1070646" cy="13972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7944" y="3203548"/>
            <a:ext cx="4061504" cy="5305244"/>
            <a:chOff x="0" y="0"/>
            <a:chExt cx="5415338" cy="70736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5415280" y="0"/>
                  </a:moveTo>
                  <a:lnTo>
                    <a:pt x="0" y="0"/>
                  </a:lnTo>
                  <a:lnTo>
                    <a:pt x="0" y="7073646"/>
                  </a:lnTo>
                  <a:lnTo>
                    <a:pt x="5415280" y="7073646"/>
                  </a:lnTo>
                  <a:close/>
                </a:path>
              </a:pathLst>
            </a:custGeom>
            <a:blipFill>
              <a:blip r:embed="rId2">
                <a:alphaModFix amt="13000"/>
              </a:blip>
              <a:stretch>
                <a:fillRect l="-48104" r="-4810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017379" y="3203548"/>
            <a:ext cx="4061503" cy="5305244"/>
            <a:chOff x="0" y="0"/>
            <a:chExt cx="5415338" cy="70736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0" y="0"/>
                  </a:moveTo>
                  <a:lnTo>
                    <a:pt x="5415280" y="0"/>
                  </a:lnTo>
                  <a:lnTo>
                    <a:pt x="5415280" y="7073646"/>
                  </a:lnTo>
                  <a:lnTo>
                    <a:pt x="0" y="7073646"/>
                  </a:lnTo>
                  <a:close/>
                </a:path>
              </a:pathLst>
            </a:custGeom>
            <a:blipFill>
              <a:blip r:embed="rId2">
                <a:alphaModFix amt="13000"/>
              </a:blip>
              <a:stretch>
                <a:fillRect l="-48104" r="-4810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15508" y="3203548"/>
            <a:ext cx="4061504" cy="5305244"/>
            <a:chOff x="0" y="0"/>
            <a:chExt cx="5415338" cy="70736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0" y="0"/>
                  </a:moveTo>
                  <a:lnTo>
                    <a:pt x="5415280" y="0"/>
                  </a:lnTo>
                  <a:lnTo>
                    <a:pt x="5415280" y="7073646"/>
                  </a:lnTo>
                  <a:lnTo>
                    <a:pt x="0" y="7073646"/>
                  </a:lnTo>
                  <a:close/>
                </a:path>
              </a:pathLst>
            </a:custGeom>
            <a:blipFill>
              <a:blip r:embed="rId2">
                <a:alphaModFix amt="13000"/>
              </a:blip>
              <a:stretch>
                <a:fillRect l="-48104" r="-4810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813992" y="3203548"/>
            <a:ext cx="4061503" cy="5305244"/>
            <a:chOff x="0" y="0"/>
            <a:chExt cx="5415338" cy="70736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0" y="0"/>
                  </a:moveTo>
                  <a:lnTo>
                    <a:pt x="5415280" y="0"/>
                  </a:lnTo>
                  <a:lnTo>
                    <a:pt x="5415280" y="7073646"/>
                  </a:lnTo>
                  <a:lnTo>
                    <a:pt x="0" y="7073646"/>
                  </a:lnTo>
                  <a:close/>
                </a:path>
              </a:pathLst>
            </a:custGeom>
            <a:blipFill>
              <a:blip r:embed="rId2">
                <a:alphaModFix amt="13000"/>
              </a:blip>
              <a:stretch>
                <a:fillRect l="-48104" r="-4810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341503" y="6038787"/>
            <a:ext cx="278716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dirty="0">
                <a:solidFill>
                  <a:srgbClr val="FFFFFF"/>
                </a:solidFill>
                <a:ea typeface="思源黑体 CN Bold" panose="020B0800000000000000" pitchFamily="34" charset="-122"/>
              </a:rPr>
              <a:t>实验环境</a:t>
            </a:r>
            <a:endParaRPr lang="en-US" sz="4200" dirty="0">
              <a:solidFill>
                <a:srgbClr val="FFFFFF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654549" y="6038787"/>
            <a:ext cx="278716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dirty="0">
                <a:solidFill>
                  <a:srgbClr val="FFFFFF"/>
                </a:solidFill>
                <a:ea typeface="思源黑体 CN Bold" panose="020B0800000000000000" pitchFamily="34" charset="-122"/>
              </a:rPr>
              <a:t>实验原理</a:t>
            </a:r>
            <a:endParaRPr lang="en-US" sz="4200" dirty="0">
              <a:solidFill>
                <a:srgbClr val="FFFFFF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052855" y="6038787"/>
            <a:ext cx="278716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dirty="0">
                <a:solidFill>
                  <a:srgbClr val="FFFFFF"/>
                </a:solidFill>
                <a:ea typeface="思源黑体 CN Bold" panose="020B0800000000000000" pitchFamily="34" charset="-122"/>
              </a:rPr>
              <a:t>实验步骤</a:t>
            </a:r>
            <a:endParaRPr lang="en-US" sz="4200" dirty="0">
              <a:solidFill>
                <a:srgbClr val="FFFFFF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451162" y="6038778"/>
            <a:ext cx="278716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dirty="0">
                <a:solidFill>
                  <a:srgbClr val="FFFFFF"/>
                </a:solidFill>
                <a:ea typeface="思源黑体 CN Bold" panose="020B0800000000000000" pitchFamily="34" charset="-122"/>
              </a:rPr>
              <a:t>实验结果</a:t>
            </a:r>
            <a:endParaRPr lang="en-US" sz="4200" dirty="0">
              <a:solidFill>
                <a:srgbClr val="FFFFFF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75114" y="4149469"/>
            <a:ext cx="278716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FFFFFF"/>
                </a:solidFill>
                <a:latin typeface="思源黑体 CN Heavy" panose="020B0A00000000000000" pitchFamily="34" charset="-122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54549" y="4149469"/>
            <a:ext cx="278716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FFFFFF"/>
                </a:solidFill>
                <a:latin typeface="思源黑体 CN Heavy" panose="020B0A00000000000000" pitchFamily="34" charset="-122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52677" y="4149469"/>
            <a:ext cx="2787164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FFFFFF"/>
                </a:solidFill>
                <a:latin typeface="思源黑体 CN Heavy" panose="020B0A00000000000000" pitchFamily="34" charset="-122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51162" y="4149469"/>
            <a:ext cx="278716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FFFFFF"/>
                </a:solidFill>
                <a:latin typeface="思源黑体 CN Heavy" panose="020B0A00000000000000" pitchFamily="34" charset="-122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9052" y="1028700"/>
            <a:ext cx="389206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7200" dirty="0" err="1">
                <a:solidFill>
                  <a:srgbClr val="001C54"/>
                </a:solidFill>
                <a:ea typeface="思源黑体 CN Heavy" panose="020B0A00000000000000" pitchFamily="34" charset="-122"/>
              </a:rPr>
              <a:t>目录</a:t>
            </a:r>
            <a:endParaRPr lang="en-US" sz="72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471AA-D577-3F52-D409-6D8817B86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45FA6137-75D2-EBD3-29D4-01AAC654DD54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3F308E-7CC4-4F99-BCA9-E33A76CD38C2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C4514393-1A55-763C-B15F-313CE8B8E752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5EAD25C-A815-28FA-B264-E3B0F35508F0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95870A97-EFFC-E624-5206-6262D08685AE}"/>
              </a:ext>
            </a:extLst>
          </p:cNvPr>
          <p:cNvSpPr txBox="1"/>
          <p:nvPr/>
        </p:nvSpPr>
        <p:spPr>
          <a:xfrm>
            <a:off x="1455494" y="801493"/>
            <a:ext cx="6621706" cy="71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——Skip-Gram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564DDE-99A7-D029-8012-77702A30B1EA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1F25BC-F23F-0FEF-BB89-BB416A5CFEEE}"/>
              </a:ext>
            </a:extLst>
          </p:cNvPr>
          <p:cNvSpPr txBox="1"/>
          <p:nvPr/>
        </p:nvSpPr>
        <p:spPr>
          <a:xfrm>
            <a:off x="1074196" y="2225985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查看指定词的向量表示以及最相近的词：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FE05C22-48AC-15EC-C189-DB63C5132676}"/>
              </a:ext>
            </a:extLst>
          </p:cNvPr>
          <p:cNvSpPr txBox="1"/>
          <p:nvPr/>
        </p:nvSpPr>
        <p:spPr>
          <a:xfrm>
            <a:off x="1078678" y="2935719"/>
            <a:ext cx="14210628" cy="723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17:23:41,588 : INFO : </a:t>
            </a:r>
            <a:endParaRPr lang="en-US" altLang="zh-CN" sz="2400" b="1" spc="180" dirty="0">
              <a:solidFill>
                <a:srgbClr val="C00000"/>
              </a:solidFill>
              <a:ea typeface="思源黑体 CN Light" panose="020B0300000000000000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当前词的索引为：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12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，词为：</a:t>
            </a: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中国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-0.0019641616,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最相近的前十个词为：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中国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-0.0019641616,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1.0000001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大陆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-0.00017048036,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0.82519937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年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-0.0002158796,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0.77813816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台湾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-0.0017420624,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0.7693952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历史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-0.0020998474,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0.7661894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日本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-0.0034664639,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0.7587061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上海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0.0016984377,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0.7570095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美国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0.0012863753,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0.755494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国家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-0.0026734322,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0.75342643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香港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-0.0029212723,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0.7465713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曾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-4.0650582e-05,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0.7461595</a:t>
            </a:r>
            <a:endParaRPr lang="zh-CN" altLang="en-US" sz="24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75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1D68F-9607-5943-764E-A4DCC2DE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3D5F74A2-6CF0-6644-F8A8-D71AE025C082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495228B-9126-FA9C-DE40-19BB593E636E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92B6E504-C1A0-7E4A-AF43-D04272852CEE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D787F09F-1136-B737-555B-BD1C42DB498F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1F103340-E216-95FB-F28A-846AD5ABA3CA}"/>
              </a:ext>
            </a:extLst>
          </p:cNvPr>
          <p:cNvSpPr txBox="1"/>
          <p:nvPr/>
        </p:nvSpPr>
        <p:spPr>
          <a:xfrm>
            <a:off x="1455494" y="801493"/>
            <a:ext cx="6621706" cy="71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——Skip-Gram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252F5588-2199-E8F8-DEA0-F2E2144A586C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58E6D-DA51-F9B1-073B-6E71C1A20F78}"/>
              </a:ext>
            </a:extLst>
          </p:cNvPr>
          <p:cNvSpPr txBox="1"/>
          <p:nvPr/>
        </p:nvSpPr>
        <p:spPr>
          <a:xfrm>
            <a:off x="1074196" y="2225985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查看指定词的向量表示以及最相近的词：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3F43FD6-BC0E-25D4-32FA-3EA271C53028}"/>
              </a:ext>
            </a:extLst>
          </p:cNvPr>
          <p:cNvSpPr txBox="1"/>
          <p:nvPr/>
        </p:nvSpPr>
        <p:spPr>
          <a:xfrm>
            <a:off x="1078678" y="2935719"/>
            <a:ext cx="14210628" cy="723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17:23:51,165 : INFO 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当前词的索引为：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1438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，词为：</a:t>
            </a: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电脑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-0.0021989995,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最相近的前十个词为：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电脑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-0.0021989995,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1.0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系统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-0.0026025374,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0.7102532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使用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-0.0030781194,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0.6875983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游戏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-0.0044427267,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0.68595976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技术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-4.1563384e-05,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0.6846942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数位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-0.0008437142,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0.6812366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提供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-0.0015751236,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0.67405844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设备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-0.0041751657,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0.6711073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开发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-0.0010847494,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0.67097783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电子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-0.0029326433,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0.6705973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功能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-0.0022916722,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0.6662872</a:t>
            </a:r>
            <a:endParaRPr lang="zh-CN" altLang="en-US" sz="24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87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86437-6C2D-5780-4A2F-2BA92C16C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7605D7C9-2E6B-7E70-51DE-D71D1B8F398D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1EFC73EE-EB04-7564-A1AD-1A274A50C52A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2A9B304-3C27-68D4-C9F8-9A3681DD836E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456D4B9C-7F79-38BE-34E2-4F65C3C75834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5056521C-12D0-6706-2B34-08265500DCA8}"/>
              </a:ext>
            </a:extLst>
          </p:cNvPr>
          <p:cNvSpPr txBox="1"/>
          <p:nvPr/>
        </p:nvSpPr>
        <p:spPr>
          <a:xfrm>
            <a:off x="1455494" y="801493"/>
            <a:ext cx="6621706" cy="71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——Skip-Gram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A27D59D-3D74-7269-DE9C-EC4713BBB175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FCDD8-1220-9416-BF21-A8201179A856}"/>
              </a:ext>
            </a:extLst>
          </p:cNvPr>
          <p:cNvSpPr txBox="1"/>
          <p:nvPr/>
        </p:nvSpPr>
        <p:spPr>
          <a:xfrm>
            <a:off x="1074196" y="2225985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查看指定词的向量表示以及最相近的词：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6018507-451D-4FC4-0177-DE78D91A7DE2}"/>
              </a:ext>
            </a:extLst>
          </p:cNvPr>
          <p:cNvSpPr txBox="1"/>
          <p:nvPr/>
        </p:nvSpPr>
        <p:spPr>
          <a:xfrm>
            <a:off x="1078678" y="2935719"/>
            <a:ext cx="14210628" cy="723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17:24:19,838 : INFO 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当前词的索引为：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103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，词为：</a:t>
            </a: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公里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0.0005090916,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最相近的前十个词为：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公里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0.0005090916,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1.0000001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约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-0.0016885281,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0.73434615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距离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-0.0028089874,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0.72414553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位于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-0.0014083652,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0.71222055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距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-0.0011293874,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0.7047797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小时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-0.0041997703,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0.7043874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达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-0.004814368,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0.6900847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附近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0.0010370122,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0.68685234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千米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-0.0037396497,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0.6797802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全长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-0.00057486026,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0.67504716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英里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-0.0013346535, </a:t>
            </a:r>
            <a:r>
              <a:rPr lang="zh-CN" altLang="en-US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4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0.67455125</a:t>
            </a:r>
            <a:endParaRPr lang="zh-CN" altLang="en-US" sz="24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01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16DA-B49B-E4CB-B961-39A3C6C07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3BF592F3-3B0F-BF90-1F83-BFC1888BE408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B400538-FB8A-E2A1-B8D5-BB16168DB1F1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A0D13627-CC55-4A85-B6F3-4A27F71C7B52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44E585BC-B1CB-AC32-D3AB-20E5892B2066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DE5FF6F4-197E-4045-A733-B7FADC22091E}"/>
              </a:ext>
            </a:extLst>
          </p:cNvPr>
          <p:cNvSpPr txBox="1"/>
          <p:nvPr/>
        </p:nvSpPr>
        <p:spPr>
          <a:xfrm>
            <a:off x="1455494" y="801493"/>
            <a:ext cx="8526706" cy="71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——Skip-Gram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BEBD607-8294-006D-F375-520DBC54D679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9F480E-F6A1-4121-C681-48C6AB6A9EB4}"/>
              </a:ext>
            </a:extLst>
          </p:cNvPr>
          <p:cNvSpPr txBox="1"/>
          <p:nvPr/>
        </p:nvSpPr>
        <p:spPr>
          <a:xfrm>
            <a:off x="1074196" y="2247900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类比实验：英国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-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伦敦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+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美国？华盛顿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69F0CCF-AB00-6914-4BD8-C11EAFD6DACC}"/>
              </a:ext>
            </a:extLst>
          </p:cNvPr>
          <p:cNvSpPr txBox="1"/>
          <p:nvPr/>
        </p:nvSpPr>
        <p:spPr>
          <a:xfrm>
            <a:off x="1078678" y="2957634"/>
            <a:ext cx="1713312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英国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的词向量均值为：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-0.0012930289,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75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伦敦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-0.0016702918,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753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美国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0.0012863753,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13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华盛顿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-0.0013833777,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1926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英国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-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伦敦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+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美国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之间的类比实验，最相近的前十个词为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: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华盛顿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-0.03515756,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0.784351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英国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-0.0024861987,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0.67100793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美国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0.005825525,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0.59554976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第一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-0.0068382486,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0.53430593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年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-0.035616137,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0.52131855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第五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-0.06772053,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0.50604415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成为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0.0024008385,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0.5043506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首位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0.030153653,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0.5001466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人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-0.0051086214,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0.49803913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成功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0.021622855,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0.49583063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17:25:37,949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当时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-0.021080703,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0.49354762</a:t>
            </a:r>
            <a:endParaRPr lang="zh-CN" altLang="en-US" sz="28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597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7CE5A-5A40-CE13-0529-AD2DB52A4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725A5EB6-A9E6-1C68-0695-32CC19412B4A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17DC6BAD-62B4-64E2-9DB9-4B255D73E8D0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1C91C7A5-138A-270A-5233-816D7B2DFCB6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D2BF9A98-ED63-8D50-E875-61B4F8AE4695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4A00DAA4-CED8-A60D-AC46-8593BC9EA345}"/>
              </a:ext>
            </a:extLst>
          </p:cNvPr>
          <p:cNvSpPr txBox="1"/>
          <p:nvPr/>
        </p:nvSpPr>
        <p:spPr>
          <a:xfrm>
            <a:off x="1455494" y="801493"/>
            <a:ext cx="8069506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——Skip-Gram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007A72EB-0958-F59C-65AA-A8D2120C848B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9A8355-5CD5-1C7A-A561-AB3DC2802923}"/>
              </a:ext>
            </a:extLst>
          </p:cNvPr>
          <p:cNvSpPr txBox="1"/>
          <p:nvPr/>
        </p:nvSpPr>
        <p:spPr>
          <a:xfrm>
            <a:off x="1074196" y="2247900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类比实验：国王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-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男人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+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女人？女王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04AFB5-A166-0E53-16CE-E46F661EA046}"/>
              </a:ext>
            </a:extLst>
          </p:cNvPr>
          <p:cNvSpPr txBox="1"/>
          <p:nvPr/>
        </p:nvSpPr>
        <p:spPr>
          <a:xfrm>
            <a:off x="1078678" y="2957634"/>
            <a:ext cx="1713312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16:57:42,374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国王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的词向量均值为：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0.0024870695,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490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16:57:42,374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男人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-0.00039755634,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1499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16:57:42,374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女人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-0.0021459812,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1225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16:57:42,374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女王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-0.0021459812,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1650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国王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-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男人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+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女人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之间的类比实验，最相近的前十个词为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: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国王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0.06289986,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0.58138704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女人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0.013143478,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0.5375765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公爵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-0.04592819,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0.26274714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一世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0.057760578,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0.23277119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南方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0.039918408,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0.23196402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土耳其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0.019005679,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0.22741269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月氏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0.04810714,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0.2240567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16:57:52,062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体力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-0.031848654,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0.21254846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加倍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-0.006711818,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0.20865786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王国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-0.032184802,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0.20007038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16:57:52,064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宝塔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0.05466711,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0.19912004</a:t>
            </a:r>
            <a:endParaRPr lang="zh-CN" altLang="en-US" sz="28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22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E001E-7E29-BC0B-A726-B8DFE0BB4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8640C589-961C-0E15-0208-A8F9ED4044C3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8286613F-E551-D8BA-0F1B-81FF27AB08FA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437F072-FDA4-5D31-0C8B-44EA07ADFD3F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3F4DCBB-1A2F-DA22-376C-FCAA1C23664A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44A7273C-FDEB-FACC-3E08-8326B6EAEFEF}"/>
              </a:ext>
            </a:extLst>
          </p:cNvPr>
          <p:cNvSpPr txBox="1"/>
          <p:nvPr/>
        </p:nvSpPr>
        <p:spPr>
          <a:xfrm>
            <a:off x="1455494" y="801493"/>
            <a:ext cx="7993306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——Skip-Gram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F8F5D40-B777-143D-3C62-08B387BCB02A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FACD9A-CB93-7279-4E7D-AEB9529F25E1}"/>
              </a:ext>
            </a:extLst>
          </p:cNvPr>
          <p:cNvSpPr txBox="1"/>
          <p:nvPr/>
        </p:nvSpPr>
        <p:spPr>
          <a:xfrm>
            <a:off x="845596" y="2247900"/>
            <a:ext cx="1157500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类比实验：乒乓球拍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-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乒乓球</a:t>
            </a:r>
            <a:r>
              <a:rPr lang="en-US" altLang="zh-CN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+</a:t>
            </a: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羽毛球拍？羽毛球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0F6193F-D06B-DA89-EDE4-0FAEF796E7E0}"/>
              </a:ext>
            </a:extLst>
          </p:cNvPr>
          <p:cNvSpPr txBox="1"/>
          <p:nvPr/>
        </p:nvSpPr>
        <p:spPr>
          <a:xfrm>
            <a:off x="457200" y="2957634"/>
            <a:ext cx="17526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17:25:18,849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乒乓球拍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的词向量均值为：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-0.00087083434,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569656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17:25:18,849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乒乓球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-0.0019211336,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6196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17:25:18,849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羽毛球拍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-0.0011700729,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475174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17:25:18,849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羽毛球拍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 词向量均值为：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-0.0025415819,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索引为：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384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17:25:28,449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乒乓球拍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-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乒乓球</a:t>
            </a:r>
            <a:r>
              <a:rPr lang="en-US" altLang="zh-CN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+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羽毛球拍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之间的类比实验，最相近的前十个词为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: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羽毛球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-0.048973076,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0.4504831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大岛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-0.03902918,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0.38347578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加冷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-0.0760799,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0.38329715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坏蛋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-0.010464948,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0.3782618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全津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0.021316925,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0.37705964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海棠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-0.02298429,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0.3726871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支厅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-0.073568456,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0.37101766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左耳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-0.026794687,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0.37017915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查理五世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-0.026642699,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0.365286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髹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-0.054366518,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0.36256403</a:t>
            </a:r>
          </a:p>
          <a:p>
            <a:pPr algn="just">
              <a:spcBef>
                <a:spcPct val="0"/>
              </a:spcBef>
            </a:pP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2024-10-10 17:25:28,450 : INFO : </a:t>
            </a:r>
            <a:r>
              <a:rPr lang="zh-CN" altLang="en-US" sz="2800" b="1" spc="180" dirty="0">
                <a:solidFill>
                  <a:srgbClr val="C00000"/>
                </a:solidFill>
                <a:ea typeface="思源黑体 CN Light" panose="020B0300000000000000" pitchFamily="34" charset="-122"/>
              </a:rPr>
              <a:t>读作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词向量为：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-0.094579786, </a:t>
            </a:r>
            <a:r>
              <a:rPr lang="zh-CN" altLang="en-US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相似度为：</a:t>
            </a:r>
            <a:r>
              <a:rPr lang="en-US" altLang="zh-CN" sz="2800" b="1" spc="180" dirty="0">
                <a:solidFill>
                  <a:srgbClr val="545454"/>
                </a:solidFill>
                <a:ea typeface="思源黑体 CN Light" panose="020B0300000000000000" pitchFamily="34" charset="-122"/>
              </a:rPr>
              <a:t>0.35804343</a:t>
            </a:r>
            <a:endParaRPr lang="zh-CN" altLang="en-US" sz="2800" b="1" spc="180" dirty="0">
              <a:solidFill>
                <a:srgbClr val="545454"/>
              </a:solidFill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079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945A6-F774-1822-0807-4031369E5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9402DE6A-2058-D04E-06D5-243B0F877609}"/>
              </a:ext>
            </a:extLst>
          </p:cNvPr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A2A6B99-F406-DC08-8217-CABFA4297922}"/>
                </a:ext>
              </a:extLst>
            </p:cNvPr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2FC3F1BA-C303-CB4C-2CA5-A040E9A57EA0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2D33B2F-512E-0082-2A73-23659EFA9ED3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C1A30406-0D5F-8AC0-3FFF-3AAB1D906724}"/>
              </a:ext>
            </a:extLst>
          </p:cNvPr>
          <p:cNvSpPr txBox="1"/>
          <p:nvPr/>
        </p:nvSpPr>
        <p:spPr>
          <a:xfrm>
            <a:off x="1455494" y="801493"/>
            <a:ext cx="7414516" cy="71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实验结果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——Skip-Gram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8078EC8-99E7-00FA-4077-3F9CC2129C9C}"/>
              </a:ext>
            </a:extLst>
          </p:cNvPr>
          <p:cNvSpPr txBox="1"/>
          <p:nvPr/>
        </p:nvSpPr>
        <p:spPr>
          <a:xfrm>
            <a:off x="1455494" y="1698470"/>
            <a:ext cx="5462396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E37D50-5C50-D09F-D063-7E8E93D50B0F}"/>
              </a:ext>
            </a:extLst>
          </p:cNvPr>
          <p:cNvSpPr txBox="1"/>
          <p:nvPr/>
        </p:nvSpPr>
        <p:spPr>
          <a:xfrm>
            <a:off x="1074196" y="2247900"/>
            <a:ext cx="952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二维可视化：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6C9874-C620-052A-24FC-0E2E5C7C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162300"/>
            <a:ext cx="4990549" cy="57590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EBDF7D-D83D-3341-FF16-C828B058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238500"/>
            <a:ext cx="9280312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43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" y="9041522"/>
            <a:ext cx="18252596" cy="1267599"/>
            <a:chOff x="0" y="0"/>
            <a:chExt cx="24336794" cy="1690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36756" cy="1690116"/>
            </a:xfrm>
            <a:custGeom>
              <a:avLst/>
              <a:gdLst/>
              <a:ahLst/>
              <a:cxnLst/>
              <a:rect l="l" t="t" r="r" b="b"/>
              <a:pathLst>
                <a:path w="24336756" h="1690116">
                  <a:moveTo>
                    <a:pt x="0" y="0"/>
                  </a:moveTo>
                  <a:lnTo>
                    <a:pt x="24336756" y="0"/>
                  </a:lnTo>
                  <a:lnTo>
                    <a:pt x="24336756" y="1690116"/>
                  </a:lnTo>
                  <a:lnTo>
                    <a:pt x="0" y="1690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485950"/>
            <a:ext cx="18278788" cy="801050"/>
            <a:chOff x="0" y="0"/>
            <a:chExt cx="24371718" cy="10680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1681" cy="1068070"/>
            </a:xfrm>
            <a:custGeom>
              <a:avLst/>
              <a:gdLst/>
              <a:ahLst/>
              <a:cxnLst/>
              <a:rect l="l" t="t" r="r" b="b"/>
              <a:pathLst>
                <a:path w="24371681" h="1068070">
                  <a:moveTo>
                    <a:pt x="0" y="0"/>
                  </a:moveTo>
                  <a:lnTo>
                    <a:pt x="24371681" y="0"/>
                  </a:lnTo>
                  <a:lnTo>
                    <a:pt x="24371681" y="1068070"/>
                  </a:lnTo>
                  <a:lnTo>
                    <a:pt x="0" y="1068070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19709" y="1204891"/>
            <a:ext cx="6139592" cy="6139592"/>
            <a:chOff x="0" y="0"/>
            <a:chExt cx="8186122" cy="8186122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7932166" cy="7932166"/>
            </a:xfrm>
            <a:custGeom>
              <a:avLst/>
              <a:gdLst/>
              <a:ahLst/>
              <a:cxnLst/>
              <a:rect l="l" t="t" r="r" b="b"/>
              <a:pathLst>
                <a:path w="7932166" h="7932166">
                  <a:moveTo>
                    <a:pt x="0" y="3966083"/>
                  </a:moveTo>
                  <a:cubicBezTo>
                    <a:pt x="0" y="1775714"/>
                    <a:pt x="1775714" y="0"/>
                    <a:pt x="3966083" y="0"/>
                  </a:cubicBezTo>
                  <a:cubicBezTo>
                    <a:pt x="6156452" y="0"/>
                    <a:pt x="7932166" y="1775714"/>
                    <a:pt x="7932166" y="3966083"/>
                  </a:cubicBezTo>
                  <a:cubicBezTo>
                    <a:pt x="7932166" y="6156452"/>
                    <a:pt x="6156452" y="7932166"/>
                    <a:pt x="3966083" y="7932166"/>
                  </a:cubicBezTo>
                  <a:cubicBezTo>
                    <a:pt x="1775714" y="7932166"/>
                    <a:pt x="0" y="6156452"/>
                    <a:pt x="0" y="3966083"/>
                  </a:cubicBezTo>
                  <a:close/>
                </a:path>
              </a:pathLst>
            </a:custGeom>
            <a:blipFill>
              <a:blip r:embed="rId2"/>
              <a:stretch>
                <a:fillRect t="-24999" b="-2499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186166" cy="8186166"/>
            </a:xfrm>
            <a:custGeom>
              <a:avLst/>
              <a:gdLst/>
              <a:ahLst/>
              <a:cxnLst/>
              <a:rect l="l" t="t" r="r" b="b"/>
              <a:pathLst>
                <a:path w="8186166" h="8186166">
                  <a:moveTo>
                    <a:pt x="0" y="4093083"/>
                  </a:moveTo>
                  <a:cubicBezTo>
                    <a:pt x="0" y="1832483"/>
                    <a:pt x="1832483" y="0"/>
                    <a:pt x="4093083" y="0"/>
                  </a:cubicBezTo>
                  <a:lnTo>
                    <a:pt x="4093083" y="127000"/>
                  </a:lnTo>
                  <a:lnTo>
                    <a:pt x="4093083" y="0"/>
                  </a:lnTo>
                  <a:cubicBezTo>
                    <a:pt x="6353556" y="0"/>
                    <a:pt x="8186166" y="1832483"/>
                    <a:pt x="8186166" y="4093083"/>
                  </a:cubicBezTo>
                  <a:lnTo>
                    <a:pt x="8059166" y="4093083"/>
                  </a:lnTo>
                  <a:lnTo>
                    <a:pt x="8186166" y="4093083"/>
                  </a:lnTo>
                  <a:cubicBezTo>
                    <a:pt x="8186166" y="6353556"/>
                    <a:pt x="6353683" y="8186166"/>
                    <a:pt x="4093083" y="8186166"/>
                  </a:cubicBezTo>
                  <a:lnTo>
                    <a:pt x="4093083" y="8059166"/>
                  </a:lnTo>
                  <a:lnTo>
                    <a:pt x="4093083" y="8186166"/>
                  </a:lnTo>
                  <a:cubicBezTo>
                    <a:pt x="1832483" y="8186166"/>
                    <a:pt x="0" y="6353556"/>
                    <a:pt x="0" y="4093083"/>
                  </a:cubicBezTo>
                  <a:lnTo>
                    <a:pt x="127000" y="4093083"/>
                  </a:lnTo>
                  <a:lnTo>
                    <a:pt x="254000" y="4093083"/>
                  </a:lnTo>
                  <a:lnTo>
                    <a:pt x="127000" y="4093083"/>
                  </a:lnTo>
                  <a:lnTo>
                    <a:pt x="0" y="4093083"/>
                  </a:lnTo>
                  <a:moveTo>
                    <a:pt x="254000" y="4093083"/>
                  </a:moveTo>
                  <a:cubicBezTo>
                    <a:pt x="254000" y="4163187"/>
                    <a:pt x="197104" y="4220083"/>
                    <a:pt x="127000" y="4220083"/>
                  </a:cubicBezTo>
                  <a:cubicBezTo>
                    <a:pt x="56896" y="4220083"/>
                    <a:pt x="0" y="4163187"/>
                    <a:pt x="0" y="4093083"/>
                  </a:cubicBezTo>
                  <a:cubicBezTo>
                    <a:pt x="0" y="4022979"/>
                    <a:pt x="56896" y="3966083"/>
                    <a:pt x="127000" y="3966083"/>
                  </a:cubicBezTo>
                  <a:cubicBezTo>
                    <a:pt x="197104" y="3966083"/>
                    <a:pt x="254000" y="4022979"/>
                    <a:pt x="254000" y="4093083"/>
                  </a:cubicBezTo>
                  <a:cubicBezTo>
                    <a:pt x="254000" y="6213348"/>
                    <a:pt x="1972818" y="7932166"/>
                    <a:pt x="4093083" y="7932166"/>
                  </a:cubicBezTo>
                  <a:cubicBezTo>
                    <a:pt x="6213348" y="7932166"/>
                    <a:pt x="7932166" y="6213348"/>
                    <a:pt x="7932166" y="4093083"/>
                  </a:cubicBezTo>
                  <a:cubicBezTo>
                    <a:pt x="7932166" y="1972818"/>
                    <a:pt x="6213348" y="254000"/>
                    <a:pt x="4093083" y="254000"/>
                  </a:cubicBezTo>
                  <a:lnTo>
                    <a:pt x="4093083" y="127000"/>
                  </a:lnTo>
                  <a:lnTo>
                    <a:pt x="4093083" y="254000"/>
                  </a:lnTo>
                  <a:cubicBezTo>
                    <a:pt x="1972818" y="254000"/>
                    <a:pt x="254000" y="1972818"/>
                    <a:pt x="254000" y="409308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3818" y="6672487"/>
            <a:ext cx="3150938" cy="671995"/>
            <a:chOff x="0" y="0"/>
            <a:chExt cx="4201251" cy="8959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01361" cy="895985"/>
            </a:xfrm>
            <a:custGeom>
              <a:avLst/>
              <a:gdLst/>
              <a:ahLst/>
              <a:cxnLst/>
              <a:rect l="l" t="t" r="r" b="b"/>
              <a:pathLst>
                <a:path w="4201361" h="895985">
                  <a:moveTo>
                    <a:pt x="0" y="448056"/>
                  </a:moveTo>
                  <a:cubicBezTo>
                    <a:pt x="0" y="200533"/>
                    <a:pt x="232624" y="0"/>
                    <a:pt x="519758" y="0"/>
                  </a:cubicBezTo>
                  <a:lnTo>
                    <a:pt x="3681620" y="0"/>
                  </a:lnTo>
                  <a:cubicBezTo>
                    <a:pt x="3968607" y="0"/>
                    <a:pt x="4201361" y="200533"/>
                    <a:pt x="4201361" y="448056"/>
                  </a:cubicBezTo>
                  <a:cubicBezTo>
                    <a:pt x="4201361" y="695579"/>
                    <a:pt x="3968607" y="895985"/>
                    <a:pt x="3681620" y="895985"/>
                  </a:cubicBezTo>
                  <a:lnTo>
                    <a:pt x="519758" y="895985"/>
                  </a:lnTo>
                  <a:cubicBezTo>
                    <a:pt x="232624" y="895985"/>
                    <a:pt x="0" y="695452"/>
                    <a:pt x="0" y="44805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98546" y="6672487"/>
            <a:ext cx="2716257" cy="671995"/>
            <a:chOff x="0" y="0"/>
            <a:chExt cx="3621676" cy="8959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21786" cy="895985"/>
            </a:xfrm>
            <a:custGeom>
              <a:avLst/>
              <a:gdLst/>
              <a:ahLst/>
              <a:cxnLst/>
              <a:rect l="l" t="t" r="r" b="b"/>
              <a:pathLst>
                <a:path w="3621786" h="895985">
                  <a:moveTo>
                    <a:pt x="0" y="448056"/>
                  </a:moveTo>
                  <a:cubicBezTo>
                    <a:pt x="0" y="200533"/>
                    <a:pt x="200533" y="0"/>
                    <a:pt x="448056" y="0"/>
                  </a:cubicBezTo>
                  <a:lnTo>
                    <a:pt x="3173730" y="0"/>
                  </a:lnTo>
                  <a:cubicBezTo>
                    <a:pt x="3421126" y="0"/>
                    <a:pt x="3621786" y="200533"/>
                    <a:pt x="3621786" y="448056"/>
                  </a:cubicBezTo>
                  <a:cubicBezTo>
                    <a:pt x="3621786" y="695579"/>
                    <a:pt x="3421126" y="895985"/>
                    <a:pt x="3173730" y="895985"/>
                  </a:cubicBezTo>
                  <a:lnTo>
                    <a:pt x="448056" y="895985"/>
                  </a:lnTo>
                  <a:cubicBezTo>
                    <a:pt x="200533" y="895985"/>
                    <a:pt x="0" y="695452"/>
                    <a:pt x="0" y="44805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23818" y="2985444"/>
            <a:ext cx="822397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ea typeface="思源黑体 CN Heavy" panose="020B0A00000000000000" pitchFamily="34" charset="-122"/>
              </a:rPr>
              <a:t>感谢聆听</a:t>
            </a:r>
            <a:endParaRPr lang="en-US" sz="7200" dirty="0">
              <a:solidFill>
                <a:srgbClr val="FFFFF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385743" y="6803734"/>
            <a:ext cx="2341862" cy="40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001C54"/>
                </a:solidFill>
                <a:ea typeface="思源黑体 CN Light" panose="020B0300000000000000" pitchFamily="34" charset="-122"/>
              </a:rPr>
              <a:t>时间：2024.10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6861" y="6803734"/>
            <a:ext cx="300485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 err="1">
                <a:solidFill>
                  <a:srgbClr val="001C54"/>
                </a:solidFill>
                <a:ea typeface="思源黑体 CN Normal" panose="020B0400000000000000" pitchFamily="34" charset="-122"/>
              </a:rPr>
              <a:t>汇报人</a:t>
            </a:r>
            <a:r>
              <a:rPr lang="en-US" sz="2700" dirty="0">
                <a:solidFill>
                  <a:srgbClr val="001C54"/>
                </a:solidFill>
                <a:ea typeface="思源黑体 CN Normal" panose="020B0400000000000000" pitchFamily="34" charset="-122"/>
              </a:rPr>
              <a:t>：</a:t>
            </a:r>
            <a:r>
              <a:rPr lang="zh-CN" altLang="en-US" sz="2700" dirty="0">
                <a:solidFill>
                  <a:srgbClr val="001C54"/>
                </a:solidFill>
                <a:ea typeface="思源黑体 CN Normal" panose="020B0400000000000000" pitchFamily="34" charset="-122"/>
              </a:rPr>
              <a:t>王昭</a:t>
            </a:r>
            <a:endParaRPr lang="en-US" sz="2700" dirty="0">
              <a:solidFill>
                <a:srgbClr val="001C54"/>
              </a:solidFill>
              <a:ea typeface="思源黑体 CN Normal" panose="020B0400000000000000" pitchFamily="3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3818" y="4148914"/>
            <a:ext cx="822397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思源黑体 CN Light" panose="020B0300000000000000" pitchFamily="34" charset="-122"/>
              </a:rPr>
              <a:t>THANKS FOR LISTENING </a:t>
            </a:r>
          </a:p>
        </p:txBody>
      </p:sp>
      <p:sp>
        <p:nvSpPr>
          <p:cNvPr id="18" name="Freeform 18"/>
          <p:cNvSpPr/>
          <p:nvPr/>
        </p:nvSpPr>
        <p:spPr>
          <a:xfrm>
            <a:off x="148631" y="389818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7"/>
                </a:lnTo>
                <a:lnTo>
                  <a:pt x="0" y="1630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18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756309" y="4958956"/>
            <a:ext cx="690450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zh-CN" altLang="en-US" sz="6600" dirty="0">
                <a:solidFill>
                  <a:srgbClr val="FFFFFF"/>
                </a:solidFill>
                <a:ea typeface="思源黑体 CN Heavy" panose="020B0A00000000000000" pitchFamily="34" charset="-122"/>
              </a:rPr>
              <a:t>实验环境</a:t>
            </a:r>
            <a:endParaRPr lang="en-US" sz="6600" dirty="0">
              <a:solidFill>
                <a:srgbClr val="FFFFFF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56309" y="3282575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dirty="0">
                <a:solidFill>
                  <a:srgbClr val="FFFFFF"/>
                </a:solidFill>
                <a:latin typeface="思源黑体 CN Heavy" panose="020B0A00000000000000" pitchFamily="34" charset="-122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56309" y="6057427"/>
            <a:ext cx="6904509" cy="46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u="none" dirty="0">
                <a:solidFill>
                  <a:srgbClr val="FFFFFF"/>
                </a:solidFill>
                <a:latin typeface="思源黑体 CN Light" panose="020B0300000000000000" pitchFamily="34" charset="-122"/>
              </a:rPr>
              <a:t>EXPERIMENT ENVIRONMENT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27078"/>
            <a:ext cx="7699386" cy="4385674"/>
            <a:chOff x="0" y="0"/>
            <a:chExt cx="10265848" cy="5847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65899" cy="5847588"/>
            </a:xfrm>
            <a:custGeom>
              <a:avLst/>
              <a:gdLst/>
              <a:ahLst/>
              <a:cxnLst/>
              <a:rect l="l" t="t" r="r" b="b"/>
              <a:pathLst>
                <a:path w="10265899" h="5847588">
                  <a:moveTo>
                    <a:pt x="0" y="0"/>
                  </a:moveTo>
                  <a:lnTo>
                    <a:pt x="10265899" y="0"/>
                  </a:lnTo>
                  <a:lnTo>
                    <a:pt x="10265899" y="5847588"/>
                  </a:lnTo>
                  <a:lnTo>
                    <a:pt x="0" y="5847588"/>
                  </a:lnTo>
                  <a:close/>
                </a:path>
              </a:pathLst>
            </a:custGeom>
            <a:blipFill>
              <a:blip r:embed="rId2"/>
              <a:stretch>
                <a:fillRect t="-8194" b="-819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404044" y="823912"/>
            <a:ext cx="7840970" cy="4107264"/>
            <a:chOff x="0" y="0"/>
            <a:chExt cx="10454626" cy="54763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54640" cy="5476367"/>
            </a:xfrm>
            <a:custGeom>
              <a:avLst/>
              <a:gdLst/>
              <a:ahLst/>
              <a:cxnLst/>
              <a:rect l="l" t="t" r="r" b="b"/>
              <a:pathLst>
                <a:path w="10454640" h="5476367">
                  <a:moveTo>
                    <a:pt x="0" y="0"/>
                  </a:moveTo>
                  <a:lnTo>
                    <a:pt x="10454640" y="0"/>
                  </a:lnTo>
                  <a:lnTo>
                    <a:pt x="10454640" y="5476367"/>
                  </a:lnTo>
                  <a:lnTo>
                    <a:pt x="0" y="5476367"/>
                  </a:lnTo>
                  <a:close/>
                </a:path>
              </a:pathLst>
            </a:custGeom>
            <a:solidFill>
              <a:srgbClr val="1C479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实验环境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55494" y="1698470"/>
            <a:ext cx="6285100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 ENVIRONMENT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404045" y="5421910"/>
            <a:ext cx="7840970" cy="4107264"/>
            <a:chOff x="0" y="0"/>
            <a:chExt cx="10454626" cy="54763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54640" cy="5476367"/>
            </a:xfrm>
            <a:custGeom>
              <a:avLst/>
              <a:gdLst/>
              <a:ahLst/>
              <a:cxnLst/>
              <a:rect l="l" t="t" r="r" b="b"/>
              <a:pathLst>
                <a:path w="10454640" h="5476367">
                  <a:moveTo>
                    <a:pt x="0" y="0"/>
                  </a:moveTo>
                  <a:lnTo>
                    <a:pt x="10454640" y="0"/>
                  </a:lnTo>
                  <a:lnTo>
                    <a:pt x="10454640" y="5476367"/>
                  </a:lnTo>
                  <a:lnTo>
                    <a:pt x="0" y="547636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910195" y="801493"/>
            <a:ext cx="65002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zh-CN" altLang="en-US" sz="8000" dirty="0">
                <a:solidFill>
                  <a:srgbClr val="FFFFFF"/>
                </a:solidFill>
                <a:latin typeface="思源黑体 CN Heavy" panose="020B0A00000000000000" pitchFamily="34" charset="-122"/>
              </a:rPr>
              <a:t>硬件环境</a:t>
            </a:r>
            <a:endParaRPr lang="en-US" sz="8000" dirty="0">
              <a:solidFill>
                <a:srgbClr val="FFFFFF"/>
              </a:solidFill>
              <a:latin typeface="思源黑体 CN Heavy" panose="020B0A00000000000000" pitchFamily="3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10195" y="2350156"/>
            <a:ext cx="6500231" cy="215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笔记本：</a:t>
            </a:r>
            <a:r>
              <a:rPr lang="en-US" altLang="zh-CN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CPU</a:t>
            </a:r>
            <a:r>
              <a:rPr lang="zh-CN" altLang="en-US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：</a:t>
            </a:r>
            <a:r>
              <a:rPr lang="en-US" altLang="zh-CN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R7-8845H</a:t>
            </a:r>
            <a:r>
              <a:rPr lang="zh-CN" altLang="en-US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、内存：</a:t>
            </a:r>
            <a:r>
              <a:rPr lang="en-US" altLang="zh-CN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32G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Google </a:t>
            </a:r>
            <a:r>
              <a:rPr lang="en-US" sz="2400" spc="180" dirty="0" err="1">
                <a:solidFill>
                  <a:srgbClr val="FFFFFF"/>
                </a:solidFill>
                <a:ea typeface="思源黑体 CN Light" panose="020B0300000000000000" pitchFamily="34" charset="-122"/>
              </a:rPr>
              <a:t>Colab</a:t>
            </a:r>
            <a:r>
              <a:rPr lang="en-US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 </a:t>
            </a:r>
            <a:r>
              <a:rPr lang="en-US" sz="2400" spc="180" dirty="0" err="1">
                <a:solidFill>
                  <a:srgbClr val="FFFFFF"/>
                </a:solidFill>
                <a:ea typeface="思源黑体 CN Light" panose="020B0300000000000000" pitchFamily="34" charset="-122"/>
              </a:rPr>
              <a:t>Jupyter</a:t>
            </a:r>
            <a:r>
              <a:rPr lang="en-US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 </a:t>
            </a:r>
            <a:r>
              <a:rPr lang="en-US" sz="2400" spc="180" dirty="0" err="1">
                <a:solidFill>
                  <a:srgbClr val="FFFFFF"/>
                </a:solidFill>
                <a:ea typeface="思源黑体 CN Light" panose="020B0300000000000000" pitchFamily="34" charset="-122"/>
              </a:rPr>
              <a:t>NoteBook</a:t>
            </a:r>
            <a:endParaRPr lang="en-US" sz="2400" spc="180" dirty="0">
              <a:solidFill>
                <a:srgbClr val="FFFFFF"/>
              </a:solidFill>
              <a:ea typeface="思源黑体 CN Light" panose="020B03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    GPU：NVIDIA L4 24GB、</a:t>
            </a:r>
            <a:r>
              <a:rPr lang="zh-CN" altLang="en-US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内存：</a:t>
            </a:r>
            <a:r>
              <a:rPr lang="en-US" altLang="zh-CN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53</a:t>
            </a:r>
            <a:r>
              <a:rPr lang="en-US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G</a:t>
            </a:r>
          </a:p>
          <a:p>
            <a:pPr algn="just">
              <a:lnSpc>
                <a:spcPct val="150000"/>
              </a:lnSpc>
            </a:pPr>
            <a:r>
              <a:rPr lang="en-US" sz="24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    TPU：TPU V2-8 RAM：224.6G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10195" y="5421910"/>
            <a:ext cx="65002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zh-CN" altLang="en-US" sz="8000" dirty="0">
                <a:solidFill>
                  <a:srgbClr val="FFFFFF"/>
                </a:solidFill>
                <a:latin typeface="思源黑体 CN Heavy" panose="020B0A00000000000000" pitchFamily="34" charset="-122"/>
              </a:rPr>
              <a:t>软件环境</a:t>
            </a:r>
            <a:endParaRPr lang="en-US" sz="8000" dirty="0">
              <a:solidFill>
                <a:srgbClr val="FFFFFF"/>
              </a:solidFill>
              <a:latin typeface="思源黑体 CN Heavy" panose="020B0A00000000000000" pitchFamily="34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10195" y="6970574"/>
            <a:ext cx="6500231" cy="225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IDE</a:t>
            </a:r>
            <a:r>
              <a:rPr lang="zh-CN" altLang="en-US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：</a:t>
            </a:r>
            <a:r>
              <a:rPr lang="en-US" altLang="zh-CN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PyCharm Professional 2024.2.3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Python</a:t>
            </a:r>
            <a:r>
              <a:rPr lang="zh-CN" altLang="en-US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版本：</a:t>
            </a:r>
            <a:r>
              <a:rPr lang="en-US" altLang="zh-CN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3.9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Python</a:t>
            </a:r>
            <a:r>
              <a:rPr lang="zh-CN" altLang="en-US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环境管理器：</a:t>
            </a:r>
            <a:r>
              <a:rPr lang="en-US" altLang="zh-CN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Anaconda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依赖库：</a:t>
            </a:r>
            <a:r>
              <a:rPr lang="en-US" altLang="zh-CN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TensorFlow 2.17</a:t>
            </a:r>
            <a:r>
              <a:rPr lang="zh-CN" altLang="en-US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、</a:t>
            </a:r>
            <a:r>
              <a:rPr lang="en-US" altLang="zh-CN" sz="2000" spc="180" dirty="0" err="1">
                <a:solidFill>
                  <a:srgbClr val="FFFFFF"/>
                </a:solidFill>
                <a:ea typeface="思源黑体 CN Light" panose="020B0300000000000000" pitchFamily="34" charset="-122"/>
              </a:rPr>
              <a:t>Gensim</a:t>
            </a:r>
            <a:r>
              <a:rPr lang="en-US" altLang="zh-CN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 4.3.3</a:t>
            </a:r>
            <a:r>
              <a:rPr lang="zh-CN" altLang="en-US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、</a:t>
            </a:r>
            <a:r>
              <a:rPr lang="en-US" altLang="zh-CN" sz="2000" spc="180" dirty="0" err="1">
                <a:solidFill>
                  <a:srgbClr val="FFFFFF"/>
                </a:solidFill>
                <a:ea typeface="思源黑体 CN Light" panose="020B0300000000000000" pitchFamily="34" charset="-122"/>
              </a:rPr>
              <a:t>jieba</a:t>
            </a:r>
            <a:r>
              <a:rPr lang="en-US" altLang="zh-CN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 0.42.1</a:t>
            </a:r>
            <a:r>
              <a:rPr lang="zh-CN" altLang="en-US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、</a:t>
            </a:r>
            <a:r>
              <a:rPr lang="en-US" altLang="zh-CN" sz="2000" spc="180" dirty="0" err="1">
                <a:solidFill>
                  <a:srgbClr val="FFFFFF"/>
                </a:solidFill>
                <a:ea typeface="思源黑体 CN Light" panose="020B0300000000000000" pitchFamily="34" charset="-122"/>
              </a:rPr>
              <a:t>OpenCC</a:t>
            </a:r>
            <a:r>
              <a:rPr lang="en-US" altLang="zh-CN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 1.1.9</a:t>
            </a:r>
            <a:r>
              <a:rPr lang="zh-CN" altLang="en-US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、</a:t>
            </a:r>
            <a:r>
              <a:rPr lang="en-US" altLang="zh-CN" sz="2000" spc="180" dirty="0">
                <a:solidFill>
                  <a:srgbClr val="FFFFFF"/>
                </a:solidFill>
                <a:ea typeface="思源黑体 CN Light" panose="020B0300000000000000" pitchFamily="34" charset="-122"/>
              </a:rPr>
              <a:t>Matplotlib 3.9.2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67" b="-15267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56309" y="5203892"/>
            <a:ext cx="690450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zh-CN" altLang="en-US" sz="6600" dirty="0">
                <a:solidFill>
                  <a:srgbClr val="FFFFFF"/>
                </a:solidFill>
                <a:ea typeface="思源黑体 CN Bold" panose="020B0800000000000000" pitchFamily="34" charset="-122"/>
              </a:rPr>
              <a:t>实验原理</a:t>
            </a:r>
            <a:endParaRPr lang="en-US" sz="6600" dirty="0">
              <a:solidFill>
                <a:srgbClr val="FFFFFF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56309" y="3527510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dirty="0">
                <a:solidFill>
                  <a:srgbClr val="FFFFFF"/>
                </a:solidFill>
                <a:latin typeface="思源黑体 CN Heavy" panose="020B0A00000000000000" pitchFamily="34" charset="-122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56309" y="6302363"/>
            <a:ext cx="6904509" cy="46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思源黑体 CN Light" panose="020B0300000000000000" pitchFamily="34" charset="-122"/>
              </a:rPr>
              <a:t>EXPERIMENT PRINCIPLE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实验原理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——CBOW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55494" y="1698470"/>
            <a:ext cx="6285100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 PRINCIPLE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7AC0168-CF3E-A052-6949-EC13D528C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96" y="2571546"/>
            <a:ext cx="7164819" cy="6912000"/>
          </a:xfrm>
          <a:prstGeom prst="rect">
            <a:avLst/>
          </a:prstGeom>
          <a:noFill/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F8AAC2-8B27-6271-90C9-4BAE0B23A882}"/>
              </a:ext>
            </a:extLst>
          </p:cNvPr>
          <p:cNvGrpSpPr/>
          <p:nvPr/>
        </p:nvGrpSpPr>
        <p:grpSpPr>
          <a:xfrm>
            <a:off x="8991600" y="2476500"/>
            <a:ext cx="8430300" cy="1093003"/>
            <a:chOff x="10287000" y="2476500"/>
            <a:chExt cx="8430300" cy="1093003"/>
          </a:xfrm>
        </p:grpSpPr>
        <p:sp>
          <p:nvSpPr>
            <p:cNvPr id="30" name="TextBox 2">
              <a:extLst>
                <a:ext uri="{FF2B5EF4-FFF2-40B4-BE49-F238E27FC236}">
                  <a16:creationId xmlns:a16="http://schemas.microsoft.com/office/drawing/2014/main" id="{6CE49923-A0D7-F0E1-D952-C2E168BD1D07}"/>
                </a:ext>
              </a:extLst>
            </p:cNvPr>
            <p:cNvSpPr txBox="1"/>
            <p:nvPr/>
          </p:nvSpPr>
          <p:spPr>
            <a:xfrm>
              <a:off x="11701670" y="3209853"/>
              <a:ext cx="7015630" cy="3596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25"/>
                </a:lnSpc>
                <a:spcBef>
                  <a:spcPct val="0"/>
                </a:spcBef>
              </a:pPr>
              <a:r>
                <a:rPr lang="zh-CN" altLang="en-US" sz="21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模型的输入为上下文词汇的</a:t>
              </a:r>
              <a:r>
                <a:rPr lang="en-US" altLang="zh-CN" sz="21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one-hot</a:t>
              </a:r>
              <a:r>
                <a:rPr lang="zh-CN" altLang="en-US" sz="21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编码</a:t>
              </a:r>
              <a:endParaRPr lang="en-US" sz="21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31" name="TextBox 3">
              <a:extLst>
                <a:ext uri="{FF2B5EF4-FFF2-40B4-BE49-F238E27FC236}">
                  <a16:creationId xmlns:a16="http://schemas.microsoft.com/office/drawing/2014/main" id="{AFBDFDCB-F884-11DD-DA21-A478B15AD7BD}"/>
                </a:ext>
              </a:extLst>
            </p:cNvPr>
            <p:cNvSpPr txBox="1"/>
            <p:nvPr/>
          </p:nvSpPr>
          <p:spPr>
            <a:xfrm>
              <a:off x="11701670" y="2486025"/>
              <a:ext cx="3490194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zh-CN" altLang="en-US" sz="4000" dirty="0">
                  <a:solidFill>
                    <a:srgbClr val="2F528F"/>
                  </a:solidFill>
                  <a:ea typeface="思源黑体 CN Heavy" panose="020B0A00000000000000" pitchFamily="34" charset="-122"/>
                </a:rPr>
                <a:t>输入层</a:t>
              </a:r>
              <a:endParaRPr lang="en-US" sz="4000" dirty="0">
                <a:solidFill>
                  <a:srgbClr val="2F528F"/>
                </a:solidFill>
                <a:ea typeface="思源黑体 CN Heavy" panose="020B0A00000000000000" pitchFamily="34" charset="-122"/>
              </a:endParaRPr>
            </a:p>
          </p:txBody>
        </p:sp>
        <p:grpSp>
          <p:nvGrpSpPr>
            <p:cNvPr id="32" name="Group 4">
              <a:extLst>
                <a:ext uri="{FF2B5EF4-FFF2-40B4-BE49-F238E27FC236}">
                  <a16:creationId xmlns:a16="http://schemas.microsoft.com/office/drawing/2014/main" id="{A8791167-2AA6-E9D5-F4DA-5E655F4684BF}"/>
                </a:ext>
              </a:extLst>
            </p:cNvPr>
            <p:cNvGrpSpPr/>
            <p:nvPr/>
          </p:nvGrpSpPr>
          <p:grpSpPr>
            <a:xfrm>
              <a:off x="10827000" y="2476500"/>
              <a:ext cx="540000" cy="540000"/>
              <a:chOff x="0" y="0"/>
              <a:chExt cx="720000" cy="720000"/>
            </a:xfrm>
          </p:grpSpPr>
          <p:sp>
            <p:nvSpPr>
              <p:cNvPr id="33" name="Freeform 5">
                <a:extLst>
                  <a:ext uri="{FF2B5EF4-FFF2-40B4-BE49-F238E27FC236}">
                    <a16:creationId xmlns:a16="http://schemas.microsoft.com/office/drawing/2014/main" id="{9E4B340D-28A1-AFC7-9D10-4F7C5BD900E9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27503268-2C25-EE2D-3D75-5461CB90CB54}"/>
                </a:ext>
              </a:extLst>
            </p:cNvPr>
            <p:cNvGrpSpPr/>
            <p:nvPr/>
          </p:nvGrpSpPr>
          <p:grpSpPr>
            <a:xfrm>
              <a:off x="10287000" y="2476500"/>
              <a:ext cx="540000" cy="540000"/>
              <a:chOff x="0" y="0"/>
              <a:chExt cx="720000" cy="720000"/>
            </a:xfrm>
          </p:grpSpPr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ACD440DE-E494-54D5-F2A9-8ED1C26E8920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2F0C43E-9461-6F53-6A7C-DB95A828120B}"/>
              </a:ext>
            </a:extLst>
          </p:cNvPr>
          <p:cNvGrpSpPr/>
          <p:nvPr/>
        </p:nvGrpSpPr>
        <p:grpSpPr>
          <a:xfrm>
            <a:off x="8991600" y="4721566"/>
            <a:ext cx="8430300" cy="1862445"/>
            <a:chOff x="10287000" y="2476500"/>
            <a:chExt cx="8430300" cy="1862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84BAA02F-701F-78D0-45B4-17BB2903A058}"/>
                    </a:ext>
                  </a:extLst>
                </p:cNvPr>
                <p:cNvSpPr txBox="1"/>
                <p:nvPr/>
              </p:nvSpPr>
              <p:spPr>
                <a:xfrm>
                  <a:off x="11701669" y="3209853"/>
                  <a:ext cx="7015631" cy="112909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just">
                    <a:lnSpc>
                      <a:spcPts val="3025"/>
                    </a:lnSpc>
                    <a:spcBef>
                      <a:spcPct val="0"/>
                    </a:spcBef>
                  </a:pPr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模型的输入为每个上下文词汇的</a:t>
                  </a:r>
                  <a:r>
                    <a:rPr lang="en-US" altLang="zh-CN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one-hot</a:t>
                  </a:r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编码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pc="18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10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x</m:t>
                          </m:r>
                        </m:e>
                        <m:sub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与权重矩阵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</m:ctrlPr>
                        </m:sSubPr>
                        <m:e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𝑉</m:t>
                          </m:r>
                          <m:r>
                            <a:rPr lang="en-US" altLang="zh-CN" sz="2100" i="1" spc="18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×</m:t>
                          </m:r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𝑋</m:t>
                          </m:r>
                        </m:sub>
                      </m:sSub>
                    </m:oMath>
                  </a14:m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乘积，有时会再加上一个偏置，然后再对这些结果取加权平均值得到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pc="18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10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100" spc="180" dirty="0">
                    <a:solidFill>
                      <a:srgbClr val="545454"/>
                    </a:solidFill>
                    <a:ea typeface="思源黑体 CN Light" panose="020B03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84BAA02F-701F-78D0-45B4-17BB2903A0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69" y="3209853"/>
                  <a:ext cx="7015631" cy="1129092"/>
                </a:xfrm>
                <a:prstGeom prst="rect">
                  <a:avLst/>
                </a:prstGeom>
                <a:blipFill>
                  <a:blip r:embed="rId4"/>
                  <a:stretch>
                    <a:fillRect l="-2346" t="-4865" r="-2346" b="-135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">
              <a:extLst>
                <a:ext uri="{FF2B5EF4-FFF2-40B4-BE49-F238E27FC236}">
                  <a16:creationId xmlns:a16="http://schemas.microsoft.com/office/drawing/2014/main" id="{155263E4-0E51-A9A2-3817-307C8076A41F}"/>
                </a:ext>
              </a:extLst>
            </p:cNvPr>
            <p:cNvSpPr txBox="1"/>
            <p:nvPr/>
          </p:nvSpPr>
          <p:spPr>
            <a:xfrm>
              <a:off x="11701670" y="2486025"/>
              <a:ext cx="3490194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zh-CN" altLang="en-US" sz="4000" dirty="0">
                  <a:solidFill>
                    <a:srgbClr val="2F528F"/>
                  </a:solidFill>
                  <a:ea typeface="思源黑体 CN Heavy" panose="020B0A00000000000000" pitchFamily="34" charset="-122"/>
                </a:rPr>
                <a:t>隐藏层</a:t>
              </a:r>
              <a:endParaRPr lang="en-US" sz="4000" dirty="0">
                <a:solidFill>
                  <a:srgbClr val="2F528F"/>
                </a:solidFill>
                <a:ea typeface="思源黑体 CN Heavy" panose="020B0A00000000000000" pitchFamily="34" charset="-122"/>
              </a:endParaRPr>
            </a:p>
          </p:txBody>
        </p:sp>
        <p:grpSp>
          <p:nvGrpSpPr>
            <p:cNvPr id="41" name="Group 4">
              <a:extLst>
                <a:ext uri="{FF2B5EF4-FFF2-40B4-BE49-F238E27FC236}">
                  <a16:creationId xmlns:a16="http://schemas.microsoft.com/office/drawing/2014/main" id="{28F8BA1E-F212-5A1C-458D-B87E31DC8095}"/>
                </a:ext>
              </a:extLst>
            </p:cNvPr>
            <p:cNvGrpSpPr/>
            <p:nvPr/>
          </p:nvGrpSpPr>
          <p:grpSpPr>
            <a:xfrm>
              <a:off x="10827000" y="2476500"/>
              <a:ext cx="540000" cy="540000"/>
              <a:chOff x="0" y="0"/>
              <a:chExt cx="720000" cy="720000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ED84D30D-810B-62CF-6B87-04DA105EFC33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2" name="Group 13">
              <a:extLst>
                <a:ext uri="{FF2B5EF4-FFF2-40B4-BE49-F238E27FC236}">
                  <a16:creationId xmlns:a16="http://schemas.microsoft.com/office/drawing/2014/main" id="{A059D905-1A9A-DF87-378E-316290B5C059}"/>
                </a:ext>
              </a:extLst>
            </p:cNvPr>
            <p:cNvGrpSpPr/>
            <p:nvPr/>
          </p:nvGrpSpPr>
          <p:grpSpPr>
            <a:xfrm>
              <a:off x="10287000" y="2476500"/>
              <a:ext cx="540000" cy="540000"/>
              <a:chOff x="0" y="0"/>
              <a:chExt cx="720000" cy="720000"/>
            </a:xfrm>
          </p:grpSpPr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2A7C434C-0E2A-388D-98AF-BAE5EC5EAFED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B01FF88-1A06-7037-D750-EB03DF64A47E}"/>
              </a:ext>
            </a:extLst>
          </p:cNvPr>
          <p:cNvGrpSpPr/>
          <p:nvPr/>
        </p:nvGrpSpPr>
        <p:grpSpPr>
          <a:xfrm>
            <a:off x="8991600" y="7736075"/>
            <a:ext cx="8430300" cy="1476185"/>
            <a:chOff x="10287000" y="2476500"/>
            <a:chExt cx="8430300" cy="1476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2">
                  <a:extLst>
                    <a:ext uri="{FF2B5EF4-FFF2-40B4-BE49-F238E27FC236}">
                      <a16:creationId xmlns:a16="http://schemas.microsoft.com/office/drawing/2014/main" id="{01E549CD-B78C-5FB6-288F-C92CAD3C3E24}"/>
                    </a:ext>
                  </a:extLst>
                </p:cNvPr>
                <p:cNvSpPr txBox="1"/>
                <p:nvPr/>
              </p:nvSpPr>
              <p:spPr>
                <a:xfrm>
                  <a:off x="11701670" y="3209853"/>
                  <a:ext cx="7015630" cy="74283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just">
                    <a:lnSpc>
                      <a:spcPts val="3025"/>
                    </a:lnSpc>
                    <a:spcBef>
                      <a:spcPct val="0"/>
                    </a:spcBef>
                  </a:pPr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模型的输入为隐藏层的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10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与权重矩阵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</m:ctrlPr>
                        </m:sSubSupPr>
                        <m:e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𝑁</m:t>
                          </m:r>
                          <m:r>
                            <a:rPr lang="en-US" altLang="zh-CN" sz="2100" i="1" spc="18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×</m:t>
                          </m:r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𝑉</m:t>
                          </m:r>
                        </m:sub>
                        <m:sup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′</m:t>
                          </m:r>
                        </m:sup>
                      </m:sSubSup>
                      <m:r>
                        <a:rPr lang="zh-CN" altLang="en-US" sz="2100" i="1" spc="18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  <a:ea typeface="思源黑体 Light" panose="020B0400000000000000" charset="-122"/>
                        </a:rPr>
                        <m:t>的</m:t>
                      </m:r>
                    </m:oMath>
                  </a14:m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乘积，有时也会加上一个偏置，最后归一化得到概率</a:t>
                  </a:r>
                  <a:endParaRPr lang="en-US" sz="2100" spc="180" dirty="0">
                    <a:solidFill>
                      <a:srgbClr val="545454"/>
                    </a:solidFill>
                    <a:ea typeface="思源黑体 CN Light" panose="020B03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46" name="TextBox 2">
                  <a:extLst>
                    <a:ext uri="{FF2B5EF4-FFF2-40B4-BE49-F238E27FC236}">
                      <a16:creationId xmlns:a16="http://schemas.microsoft.com/office/drawing/2014/main" id="{01E549CD-B78C-5FB6-288F-C92CAD3C3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70" y="3209853"/>
                  <a:ext cx="7015630" cy="742832"/>
                </a:xfrm>
                <a:prstGeom prst="rect">
                  <a:avLst/>
                </a:prstGeom>
                <a:blipFill>
                  <a:blip r:embed="rId5"/>
                  <a:stretch>
                    <a:fillRect l="-2346" t="-6557" r="-2346" b="-204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3">
              <a:extLst>
                <a:ext uri="{FF2B5EF4-FFF2-40B4-BE49-F238E27FC236}">
                  <a16:creationId xmlns:a16="http://schemas.microsoft.com/office/drawing/2014/main" id="{0B1E72B1-25C1-FCC8-280B-B4C083EC7CCB}"/>
                </a:ext>
              </a:extLst>
            </p:cNvPr>
            <p:cNvSpPr txBox="1"/>
            <p:nvPr/>
          </p:nvSpPr>
          <p:spPr>
            <a:xfrm>
              <a:off x="11701670" y="2486025"/>
              <a:ext cx="3490194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zh-CN" altLang="en-US" sz="4000" dirty="0">
                  <a:solidFill>
                    <a:srgbClr val="2F528F"/>
                  </a:solidFill>
                  <a:ea typeface="思源黑体 CN Heavy" panose="020B0A00000000000000" pitchFamily="34" charset="-122"/>
                </a:rPr>
                <a:t>输出层</a:t>
              </a:r>
              <a:endParaRPr lang="en-US" sz="4000" dirty="0">
                <a:solidFill>
                  <a:srgbClr val="2F528F"/>
                </a:solidFill>
                <a:ea typeface="思源黑体 CN Heavy" panose="020B0A00000000000000" pitchFamily="34" charset="-122"/>
              </a:endParaRPr>
            </a:p>
          </p:txBody>
        </p:sp>
        <p:grpSp>
          <p:nvGrpSpPr>
            <p:cNvPr id="48" name="Group 4">
              <a:extLst>
                <a:ext uri="{FF2B5EF4-FFF2-40B4-BE49-F238E27FC236}">
                  <a16:creationId xmlns:a16="http://schemas.microsoft.com/office/drawing/2014/main" id="{E09D3B1E-89B0-6D87-1473-DAFAF62B063D}"/>
                </a:ext>
              </a:extLst>
            </p:cNvPr>
            <p:cNvGrpSpPr/>
            <p:nvPr/>
          </p:nvGrpSpPr>
          <p:grpSpPr>
            <a:xfrm>
              <a:off x="10827000" y="2476500"/>
              <a:ext cx="540000" cy="540000"/>
              <a:chOff x="0" y="0"/>
              <a:chExt cx="720000" cy="720000"/>
            </a:xfrm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ADCC0FD1-453E-288C-488F-B546008F53EF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9" name="Group 13">
              <a:extLst>
                <a:ext uri="{FF2B5EF4-FFF2-40B4-BE49-F238E27FC236}">
                  <a16:creationId xmlns:a16="http://schemas.microsoft.com/office/drawing/2014/main" id="{E2DD5C4D-A22E-E7C1-33CD-D3F19559D6BA}"/>
                </a:ext>
              </a:extLst>
            </p:cNvPr>
            <p:cNvGrpSpPr/>
            <p:nvPr/>
          </p:nvGrpSpPr>
          <p:grpSpPr>
            <a:xfrm>
              <a:off x="10287000" y="2476500"/>
              <a:ext cx="540000" cy="540000"/>
              <a:chOff x="0" y="0"/>
              <a:chExt cx="720000" cy="720000"/>
            </a:xfrm>
          </p:grpSpPr>
          <p:sp>
            <p:nvSpPr>
              <p:cNvPr id="50" name="Freeform 14">
                <a:extLst>
                  <a:ext uri="{FF2B5EF4-FFF2-40B4-BE49-F238E27FC236}">
                    <a16:creationId xmlns:a16="http://schemas.microsoft.com/office/drawing/2014/main" id="{68ABDF13-2941-E436-7F0E-FCAA18AC223F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24C5A-9992-55C7-85DA-850311BF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2A438E59-0954-4103-214D-35482C792891}"/>
              </a:ext>
            </a:extLst>
          </p:cNvPr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9E28A14-B4DB-0627-89A1-DADF916B943B}"/>
                </a:ext>
              </a:extLst>
            </p:cNvPr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D41D951B-EE18-D6BF-65BC-94CED6328EEC}"/>
              </a:ext>
            </a:extLst>
          </p:cNvPr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实验原理</a:t>
            </a:r>
            <a:r>
              <a:rPr lang="en-US" altLang="zh-CN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——Skip-Gram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00CE97F-3D84-514F-24E0-A249A241FD6F}"/>
              </a:ext>
            </a:extLst>
          </p:cNvPr>
          <p:cNvSpPr txBox="1"/>
          <p:nvPr/>
        </p:nvSpPr>
        <p:spPr>
          <a:xfrm>
            <a:off x="1455494" y="1698470"/>
            <a:ext cx="6285100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 PRINCIPLE</a:t>
            </a: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F43DD636-1055-C37F-CA38-55944FD466FC}"/>
              </a:ext>
            </a:extLst>
          </p:cNvPr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D0B895F-D870-A10F-7F1F-29E941040AA6}"/>
              </a:ext>
            </a:extLst>
          </p:cNvPr>
          <p:cNvGrpSpPr/>
          <p:nvPr/>
        </p:nvGrpSpPr>
        <p:grpSpPr>
          <a:xfrm>
            <a:off x="8991600" y="2476500"/>
            <a:ext cx="8430300" cy="1093003"/>
            <a:chOff x="10287000" y="2476500"/>
            <a:chExt cx="8430300" cy="1093003"/>
          </a:xfrm>
        </p:grpSpPr>
        <p:sp>
          <p:nvSpPr>
            <p:cNvPr id="30" name="TextBox 2">
              <a:extLst>
                <a:ext uri="{FF2B5EF4-FFF2-40B4-BE49-F238E27FC236}">
                  <a16:creationId xmlns:a16="http://schemas.microsoft.com/office/drawing/2014/main" id="{872E8459-91E2-AC64-74F7-3DD5B2FFB744}"/>
                </a:ext>
              </a:extLst>
            </p:cNvPr>
            <p:cNvSpPr txBox="1"/>
            <p:nvPr/>
          </p:nvSpPr>
          <p:spPr>
            <a:xfrm>
              <a:off x="11701670" y="3209853"/>
              <a:ext cx="7015630" cy="3596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25"/>
                </a:lnSpc>
                <a:spcBef>
                  <a:spcPct val="0"/>
                </a:spcBef>
              </a:pPr>
              <a:r>
                <a:rPr lang="zh-CN" altLang="en-US" sz="21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模型的输入为目标词的</a:t>
              </a:r>
              <a:r>
                <a:rPr lang="en-US" altLang="zh-CN" sz="21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one-hot</a:t>
              </a:r>
              <a:r>
                <a:rPr lang="zh-CN" altLang="en-US" sz="2100" spc="180" dirty="0">
                  <a:solidFill>
                    <a:srgbClr val="545454"/>
                  </a:solidFill>
                  <a:ea typeface="思源黑体 CN Light" panose="020B0300000000000000" pitchFamily="34" charset="-122"/>
                </a:rPr>
                <a:t>编码</a:t>
              </a:r>
              <a:endParaRPr lang="en-US" sz="2100" spc="180" dirty="0">
                <a:solidFill>
                  <a:srgbClr val="545454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31" name="TextBox 3">
              <a:extLst>
                <a:ext uri="{FF2B5EF4-FFF2-40B4-BE49-F238E27FC236}">
                  <a16:creationId xmlns:a16="http://schemas.microsoft.com/office/drawing/2014/main" id="{43B37242-3067-A28A-D988-6099C9AA531D}"/>
                </a:ext>
              </a:extLst>
            </p:cNvPr>
            <p:cNvSpPr txBox="1"/>
            <p:nvPr/>
          </p:nvSpPr>
          <p:spPr>
            <a:xfrm>
              <a:off x="11701670" y="2486025"/>
              <a:ext cx="3490194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zh-CN" altLang="en-US" sz="4000" dirty="0">
                  <a:solidFill>
                    <a:srgbClr val="2F528F"/>
                  </a:solidFill>
                  <a:ea typeface="思源黑体 CN Heavy" panose="020B0A00000000000000" pitchFamily="34" charset="-122"/>
                </a:rPr>
                <a:t>输入层</a:t>
              </a:r>
              <a:endParaRPr lang="en-US" sz="4000" dirty="0">
                <a:solidFill>
                  <a:srgbClr val="2F528F"/>
                </a:solidFill>
                <a:ea typeface="思源黑体 CN Heavy" panose="020B0A00000000000000" pitchFamily="34" charset="-122"/>
              </a:endParaRPr>
            </a:p>
          </p:txBody>
        </p:sp>
        <p:grpSp>
          <p:nvGrpSpPr>
            <p:cNvPr id="32" name="Group 4">
              <a:extLst>
                <a:ext uri="{FF2B5EF4-FFF2-40B4-BE49-F238E27FC236}">
                  <a16:creationId xmlns:a16="http://schemas.microsoft.com/office/drawing/2014/main" id="{607E1C20-C8B3-9342-7C80-C39B2AC30BC6}"/>
                </a:ext>
              </a:extLst>
            </p:cNvPr>
            <p:cNvGrpSpPr/>
            <p:nvPr/>
          </p:nvGrpSpPr>
          <p:grpSpPr>
            <a:xfrm>
              <a:off x="10827000" y="2476500"/>
              <a:ext cx="540000" cy="540000"/>
              <a:chOff x="0" y="0"/>
              <a:chExt cx="720000" cy="720000"/>
            </a:xfrm>
          </p:grpSpPr>
          <p:sp>
            <p:nvSpPr>
              <p:cNvPr id="33" name="Freeform 5">
                <a:extLst>
                  <a:ext uri="{FF2B5EF4-FFF2-40B4-BE49-F238E27FC236}">
                    <a16:creationId xmlns:a16="http://schemas.microsoft.com/office/drawing/2014/main" id="{C350BB4A-CD72-5680-E69D-6B743DAE34CD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1F648A26-3F5B-5260-859F-6D4E08BF5296}"/>
                </a:ext>
              </a:extLst>
            </p:cNvPr>
            <p:cNvGrpSpPr/>
            <p:nvPr/>
          </p:nvGrpSpPr>
          <p:grpSpPr>
            <a:xfrm>
              <a:off x="10287000" y="2476500"/>
              <a:ext cx="540000" cy="540000"/>
              <a:chOff x="0" y="0"/>
              <a:chExt cx="720000" cy="720000"/>
            </a:xfrm>
          </p:grpSpPr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A025C56E-CFC8-5EE4-FB50-BCA31BCC3851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315F25F-1936-5B44-A9C0-3E395FB58627}"/>
              </a:ext>
            </a:extLst>
          </p:cNvPr>
          <p:cNvGrpSpPr/>
          <p:nvPr/>
        </p:nvGrpSpPr>
        <p:grpSpPr>
          <a:xfrm>
            <a:off x="8991600" y="4721566"/>
            <a:ext cx="8430300" cy="1477659"/>
            <a:chOff x="10287000" y="2476500"/>
            <a:chExt cx="8430300" cy="147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73D542DD-0C39-AE10-6C45-A3C8ACD4988D}"/>
                    </a:ext>
                  </a:extLst>
                </p:cNvPr>
                <p:cNvSpPr txBox="1"/>
                <p:nvPr/>
              </p:nvSpPr>
              <p:spPr>
                <a:xfrm>
                  <a:off x="11701669" y="3209853"/>
                  <a:ext cx="7015631" cy="74430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just">
                    <a:lnSpc>
                      <a:spcPts val="3025"/>
                    </a:lnSpc>
                    <a:spcBef>
                      <a:spcPct val="0"/>
                    </a:spcBef>
                  </a:pPr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模型的输入为目标词的</a:t>
                  </a:r>
                  <a:r>
                    <a:rPr lang="en-US" altLang="zh-CN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one-hot</a:t>
                  </a:r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编码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pc="18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10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x</m:t>
                          </m:r>
                        </m:e>
                        <m:sub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与权重矩阵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</m:ctrlPr>
                        </m:sSubPr>
                        <m:e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𝑉</m:t>
                          </m:r>
                          <m:r>
                            <a:rPr lang="en-US" altLang="zh-CN" sz="2100" i="1" spc="18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×</m:t>
                          </m:r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𝑋</m:t>
                          </m:r>
                        </m:sub>
                      </m:sSub>
                    </m:oMath>
                  </a14:m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乘积，有时会再加上一个偏置</a:t>
                  </a:r>
                  <a:endParaRPr lang="en-US" sz="2100" spc="180" dirty="0">
                    <a:solidFill>
                      <a:srgbClr val="545454"/>
                    </a:solidFill>
                    <a:ea typeface="思源黑体 CN Light" panose="020B03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73D542DD-0C39-AE10-6C45-A3C8ACD49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69" y="3209853"/>
                  <a:ext cx="7015631" cy="744306"/>
                </a:xfrm>
                <a:prstGeom prst="rect">
                  <a:avLst/>
                </a:prstGeom>
                <a:blipFill>
                  <a:blip r:embed="rId3"/>
                  <a:stretch>
                    <a:fillRect l="-2346" t="-7377" r="-869" b="-204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">
              <a:extLst>
                <a:ext uri="{FF2B5EF4-FFF2-40B4-BE49-F238E27FC236}">
                  <a16:creationId xmlns:a16="http://schemas.microsoft.com/office/drawing/2014/main" id="{FADE8E3E-C9CB-3211-59B1-806B59E1F22B}"/>
                </a:ext>
              </a:extLst>
            </p:cNvPr>
            <p:cNvSpPr txBox="1"/>
            <p:nvPr/>
          </p:nvSpPr>
          <p:spPr>
            <a:xfrm>
              <a:off x="11701670" y="2486025"/>
              <a:ext cx="3490194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zh-CN" altLang="en-US" sz="4000" dirty="0">
                  <a:solidFill>
                    <a:srgbClr val="2F528F"/>
                  </a:solidFill>
                  <a:ea typeface="思源黑体 CN Heavy" panose="020B0A00000000000000" pitchFamily="34" charset="-122"/>
                </a:rPr>
                <a:t>隐藏层</a:t>
              </a:r>
              <a:endParaRPr lang="en-US" sz="4000" dirty="0">
                <a:solidFill>
                  <a:srgbClr val="2F528F"/>
                </a:solidFill>
                <a:ea typeface="思源黑体 CN Heavy" panose="020B0A00000000000000" pitchFamily="34" charset="-122"/>
              </a:endParaRPr>
            </a:p>
          </p:txBody>
        </p:sp>
        <p:grpSp>
          <p:nvGrpSpPr>
            <p:cNvPr id="41" name="Group 4">
              <a:extLst>
                <a:ext uri="{FF2B5EF4-FFF2-40B4-BE49-F238E27FC236}">
                  <a16:creationId xmlns:a16="http://schemas.microsoft.com/office/drawing/2014/main" id="{07D83B09-37C8-CE1B-6566-58EC7A04609F}"/>
                </a:ext>
              </a:extLst>
            </p:cNvPr>
            <p:cNvGrpSpPr/>
            <p:nvPr/>
          </p:nvGrpSpPr>
          <p:grpSpPr>
            <a:xfrm>
              <a:off x="10827000" y="2476500"/>
              <a:ext cx="540000" cy="540000"/>
              <a:chOff x="0" y="0"/>
              <a:chExt cx="720000" cy="720000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8CD6E952-466D-42E5-5FF4-7E31A2308326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2" name="Group 13">
              <a:extLst>
                <a:ext uri="{FF2B5EF4-FFF2-40B4-BE49-F238E27FC236}">
                  <a16:creationId xmlns:a16="http://schemas.microsoft.com/office/drawing/2014/main" id="{A87C4D1B-31FC-CA2D-0A63-CE37AC186C8E}"/>
                </a:ext>
              </a:extLst>
            </p:cNvPr>
            <p:cNvGrpSpPr/>
            <p:nvPr/>
          </p:nvGrpSpPr>
          <p:grpSpPr>
            <a:xfrm>
              <a:off x="10287000" y="2476500"/>
              <a:ext cx="540000" cy="540000"/>
              <a:chOff x="0" y="0"/>
              <a:chExt cx="720000" cy="720000"/>
            </a:xfrm>
          </p:grpSpPr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B5F82241-F148-C94D-8FE3-F49DB5B40868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19219DB-3A88-2652-A9A7-57F551E01226}"/>
              </a:ext>
            </a:extLst>
          </p:cNvPr>
          <p:cNvGrpSpPr/>
          <p:nvPr/>
        </p:nvGrpSpPr>
        <p:grpSpPr>
          <a:xfrm>
            <a:off x="8991600" y="7736075"/>
            <a:ext cx="8430300" cy="1477659"/>
            <a:chOff x="10287000" y="2476500"/>
            <a:chExt cx="8430300" cy="147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2">
                  <a:extLst>
                    <a:ext uri="{FF2B5EF4-FFF2-40B4-BE49-F238E27FC236}">
                      <a16:creationId xmlns:a16="http://schemas.microsoft.com/office/drawing/2014/main" id="{64B0523B-AE2E-623C-2C7B-7CBB4D7D7FA4}"/>
                    </a:ext>
                  </a:extLst>
                </p:cNvPr>
                <p:cNvSpPr txBox="1"/>
                <p:nvPr/>
              </p:nvSpPr>
              <p:spPr>
                <a:xfrm>
                  <a:off x="11701670" y="3209853"/>
                  <a:ext cx="7015630" cy="74430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just">
                    <a:lnSpc>
                      <a:spcPts val="3025"/>
                    </a:lnSpc>
                    <a:spcBef>
                      <a:spcPct val="0"/>
                    </a:spcBef>
                  </a:pPr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模型的输入为隐藏层的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10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与</a:t>
                  </a:r>
                  <a14:m>
                    <m:oMath xmlns:m="http://schemas.openxmlformats.org/officeDocument/2006/math">
                      <m:r>
                        <a:rPr lang="en-US" altLang="zh-CN" sz="2100" b="0" i="1" spc="180" dirty="0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  <a:ea typeface="思源黑体 CN Light" panose="020B0300000000000000" pitchFamily="34" charset="-122"/>
                        </a:rPr>
                        <m:t>𝑁</m:t>
                      </m:r>
                    </m:oMath>
                  </a14:m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个权重矩阵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</m:ctrlPr>
                        </m:sSubSupPr>
                        <m:e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𝑁</m:t>
                          </m:r>
                          <m:r>
                            <a:rPr lang="en-US" altLang="zh-CN" sz="2100" i="1" spc="18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×</m:t>
                          </m:r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𝑉</m:t>
                          </m:r>
                        </m:sub>
                        <m:sup>
                          <m:r>
                            <a:rPr lang="en-US" altLang="zh-CN" sz="2100" b="0" i="1" spc="18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  <a:ea typeface="思源黑体 Light" panose="020B0400000000000000" charset="-122"/>
                            </a:rPr>
                            <m:t>′</m:t>
                          </m:r>
                        </m:sup>
                      </m:sSubSup>
                      <m:r>
                        <a:rPr lang="zh-CN" altLang="en-US" sz="2100" i="1" spc="18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  <a:ea typeface="思源黑体 Light" panose="020B0400000000000000" charset="-122"/>
                        </a:rPr>
                        <m:t>的</m:t>
                      </m:r>
                    </m:oMath>
                  </a14:m>
                  <a:r>
                    <a:rPr lang="zh-CN" altLang="en-US" sz="2100" spc="180" dirty="0">
                      <a:solidFill>
                        <a:srgbClr val="545454"/>
                      </a:solidFill>
                      <a:ea typeface="思源黑体 CN Light" panose="020B0300000000000000" pitchFamily="34" charset="-122"/>
                    </a:rPr>
                    <a:t>乘积，有时也会加上一个偏置，最后归一化得到概率</a:t>
                  </a:r>
                  <a:endParaRPr lang="en-US" sz="2100" spc="180" dirty="0">
                    <a:solidFill>
                      <a:srgbClr val="545454"/>
                    </a:solidFill>
                    <a:ea typeface="思源黑体 CN Light" panose="020B03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46" name="TextBox 2">
                  <a:extLst>
                    <a:ext uri="{FF2B5EF4-FFF2-40B4-BE49-F238E27FC236}">
                      <a16:creationId xmlns:a16="http://schemas.microsoft.com/office/drawing/2014/main" id="{64B0523B-AE2E-623C-2C7B-7CBB4D7D7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70" y="3209853"/>
                  <a:ext cx="7015630" cy="744306"/>
                </a:xfrm>
                <a:prstGeom prst="rect">
                  <a:avLst/>
                </a:prstGeom>
                <a:blipFill>
                  <a:blip r:embed="rId4"/>
                  <a:stretch>
                    <a:fillRect l="-2346" t="-6557" r="-6429" b="-204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3">
              <a:extLst>
                <a:ext uri="{FF2B5EF4-FFF2-40B4-BE49-F238E27FC236}">
                  <a16:creationId xmlns:a16="http://schemas.microsoft.com/office/drawing/2014/main" id="{83FAFDB8-8D08-EE11-50A3-661C064EF122}"/>
                </a:ext>
              </a:extLst>
            </p:cNvPr>
            <p:cNvSpPr txBox="1"/>
            <p:nvPr/>
          </p:nvSpPr>
          <p:spPr>
            <a:xfrm>
              <a:off x="11701670" y="2486025"/>
              <a:ext cx="3490194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zh-CN" altLang="en-US" sz="4000" dirty="0">
                  <a:solidFill>
                    <a:srgbClr val="2F528F"/>
                  </a:solidFill>
                  <a:ea typeface="思源黑体 CN Heavy" panose="020B0A00000000000000" pitchFamily="34" charset="-122"/>
                </a:rPr>
                <a:t>输出层</a:t>
              </a:r>
              <a:endParaRPr lang="en-US" sz="4000" dirty="0">
                <a:solidFill>
                  <a:srgbClr val="2F528F"/>
                </a:solidFill>
                <a:ea typeface="思源黑体 CN Heavy" panose="020B0A00000000000000" pitchFamily="34" charset="-122"/>
              </a:endParaRPr>
            </a:p>
          </p:txBody>
        </p:sp>
        <p:grpSp>
          <p:nvGrpSpPr>
            <p:cNvPr id="48" name="Group 4">
              <a:extLst>
                <a:ext uri="{FF2B5EF4-FFF2-40B4-BE49-F238E27FC236}">
                  <a16:creationId xmlns:a16="http://schemas.microsoft.com/office/drawing/2014/main" id="{7D3B7BA1-A6FC-FD59-1D39-BD177494EC30}"/>
                </a:ext>
              </a:extLst>
            </p:cNvPr>
            <p:cNvGrpSpPr/>
            <p:nvPr/>
          </p:nvGrpSpPr>
          <p:grpSpPr>
            <a:xfrm>
              <a:off x="10827000" y="2476500"/>
              <a:ext cx="540000" cy="540000"/>
              <a:chOff x="0" y="0"/>
              <a:chExt cx="720000" cy="720000"/>
            </a:xfrm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1C061743-18C1-5BE3-FC03-2F2EBD9BB2ED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9" name="Group 13">
              <a:extLst>
                <a:ext uri="{FF2B5EF4-FFF2-40B4-BE49-F238E27FC236}">
                  <a16:creationId xmlns:a16="http://schemas.microsoft.com/office/drawing/2014/main" id="{CCB40D0E-4DDD-15F6-2C3F-B996748D355F}"/>
                </a:ext>
              </a:extLst>
            </p:cNvPr>
            <p:cNvGrpSpPr/>
            <p:nvPr/>
          </p:nvGrpSpPr>
          <p:grpSpPr>
            <a:xfrm>
              <a:off x="10287000" y="2476500"/>
              <a:ext cx="540000" cy="540000"/>
              <a:chOff x="0" y="0"/>
              <a:chExt cx="720000" cy="720000"/>
            </a:xfrm>
          </p:grpSpPr>
          <p:sp>
            <p:nvSpPr>
              <p:cNvPr id="50" name="Freeform 14">
                <a:extLst>
                  <a:ext uri="{FF2B5EF4-FFF2-40B4-BE49-F238E27FC236}">
                    <a16:creationId xmlns:a16="http://schemas.microsoft.com/office/drawing/2014/main" id="{BFC71746-6021-5482-B0A7-1CD4D57B94D1}"/>
                  </a:ext>
                </a:extLst>
              </p:cNvPr>
              <p:cNvSpPr/>
              <p:nvPr/>
            </p:nvSpPr>
            <p:spPr>
              <a:xfrm>
                <a:off x="0" y="0"/>
                <a:ext cx="719963" cy="719963"/>
              </a:xfrm>
              <a:custGeom>
                <a:avLst/>
                <a:gdLst/>
                <a:ahLst/>
                <a:cxnLst/>
                <a:rect l="l" t="t" r="r" b="b"/>
                <a:pathLst>
                  <a:path w="719963" h="719963">
                    <a:moveTo>
                      <a:pt x="0" y="0"/>
                    </a:moveTo>
                    <a:lnTo>
                      <a:pt x="360045" y="0"/>
                    </a:lnTo>
                    <a:lnTo>
                      <a:pt x="719963" y="360045"/>
                    </a:lnTo>
                    <a:lnTo>
                      <a:pt x="360045" y="719963"/>
                    </a:lnTo>
                    <a:lnTo>
                      <a:pt x="0" y="719963"/>
                    </a:lnTo>
                    <a:lnTo>
                      <a:pt x="360045" y="36004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BBC4210-334B-2E28-6E57-467D1707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01152"/>
            <a:ext cx="6203784" cy="691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1328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18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56309" y="4975328"/>
            <a:ext cx="690450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zh-CN" altLang="en-US" sz="6600" dirty="0">
                <a:solidFill>
                  <a:srgbClr val="FFFFFF"/>
                </a:solidFill>
                <a:ea typeface="思源黑体 CN Bold" panose="020B0800000000000000" pitchFamily="34" charset="-122"/>
              </a:rPr>
              <a:t>实验步骤</a:t>
            </a:r>
            <a:endParaRPr lang="en-US" sz="6600" dirty="0">
              <a:solidFill>
                <a:srgbClr val="FFFFFF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56309" y="3298947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dirty="0">
                <a:solidFill>
                  <a:srgbClr val="FFFFFF"/>
                </a:solidFill>
                <a:latin typeface="思源黑体 CN Heavy" panose="020B0A00000000000000" pitchFamily="34" charset="-122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56309" y="6073799"/>
            <a:ext cx="69045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思源黑体 CN Light" panose="020B0300000000000000" pitchFamily="34" charset="-122"/>
              </a:rPr>
              <a:t>EXPERIMENTAL PROCEDURES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CN Heavy" panose="020B0A00000000000000" pitchFamily="34" charset="-122"/>
              </a:rPr>
              <a:t>实验步骤</a:t>
            </a:r>
            <a:endParaRPr lang="en-US" sz="4800" dirty="0">
              <a:solidFill>
                <a:srgbClr val="001C54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55494" y="1698470"/>
            <a:ext cx="6285100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dirty="0">
                <a:solidFill>
                  <a:srgbClr val="4472C4"/>
                </a:solidFill>
                <a:latin typeface="思源黑体 CN Normal" panose="020B0400000000000000" pitchFamily="34" charset="-122"/>
              </a:rPr>
              <a:t>EXPERIMENTAL PROCEDURES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526ECDD7-FE29-670D-089E-ADB534C3A662}"/>
              </a:ext>
            </a:extLst>
          </p:cNvPr>
          <p:cNvSpPr txBox="1"/>
          <p:nvPr/>
        </p:nvSpPr>
        <p:spPr>
          <a:xfrm>
            <a:off x="1455494" y="2552700"/>
            <a:ext cx="349019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zh-CN" altLang="en-US" sz="4000" dirty="0">
                <a:solidFill>
                  <a:srgbClr val="2F528F"/>
                </a:solidFill>
                <a:ea typeface="思源黑体 CN Heavy" panose="020B0A00000000000000" pitchFamily="34" charset="-122"/>
              </a:rPr>
              <a:t>参考书籍：</a:t>
            </a:r>
            <a:endParaRPr lang="en-US" sz="4000" dirty="0">
              <a:solidFill>
                <a:srgbClr val="2F528F"/>
              </a:solidFill>
              <a:ea typeface="思源黑体 CN Heavy" panose="020B0A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79EA70-A88F-78C7-752E-6DC936B74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24" y="3314700"/>
            <a:ext cx="15710582" cy="59768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3603</Words>
  <Application>Microsoft Office PowerPoint</Application>
  <PresentationFormat>自定义</PresentationFormat>
  <Paragraphs>307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思源黑体 CN Heavy</vt:lpstr>
      <vt:lpstr>Wingdings</vt:lpstr>
      <vt:lpstr>思源黑体 CN Bold</vt:lpstr>
      <vt:lpstr>Cambria Math</vt:lpstr>
      <vt:lpstr>思源黑体 CN Light</vt:lpstr>
      <vt:lpstr>Arial</vt:lpstr>
      <vt:lpstr>思源黑体 CN Normal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蓝白色学术论文简洁介绍演示文稿	</dc:title>
  <dc:creator/>
  <cp:lastModifiedBy>Zhao Wang</cp:lastModifiedBy>
  <cp:revision>48</cp:revision>
  <dcterms:created xsi:type="dcterms:W3CDTF">2006-08-16T00:00:00Z</dcterms:created>
  <dcterms:modified xsi:type="dcterms:W3CDTF">2024-10-10T13:41:02Z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04AFA136877C488B99F7A0DBB37F7EFC_12</vt:lpwstr>
  </property>
  <property fmtid="{D5CDD505-2E9C-101B-9397-08002B2CF9AE}" pid="3" name="KSOProductBuildVer">
    <vt:lpwstr>2052-12.1.0.15990</vt:lpwstr>
  </property>
</Properties>
</file>